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30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304" r:id="rId29"/>
    <p:sldId id="305" r:id="rId30"/>
    <p:sldId id="306" r:id="rId31"/>
    <p:sldId id="283" r:id="rId32"/>
    <p:sldId id="284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4"/>
    <p:restoredTop sz="89978"/>
  </p:normalViewPr>
  <p:slideViewPr>
    <p:cSldViewPr>
      <p:cViewPr varScale="1">
        <p:scale>
          <a:sx n="136" d="100"/>
          <a:sy n="136" d="100"/>
        </p:scale>
        <p:origin x="232" y="352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AD1D2-7354-FC42-902D-77597B251CE7}" type="datetimeFigureOut">
              <a:rPr lang="en-US" smtClean="0"/>
              <a:t>2/1/17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FE67C-9E33-C44B-A95D-C2452D4DC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0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A8BC7-C46E-424B-8CF2-1029906633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35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FE67C-9E33-C44B-A95D-C2452D4DC05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91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4728" y="571818"/>
            <a:ext cx="1106254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Geneva"/>
                <a:cs typeface="Genev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Geneva"/>
                <a:cs typeface="Genev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Geneva"/>
                <a:cs typeface="Genev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Geneva"/>
                <a:cs typeface="Genev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Geneva"/>
                <a:cs typeface="Genev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4585" y="541338"/>
            <a:ext cx="10762827" cy="609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Geneva"/>
                <a:cs typeface="Genev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94918" y="1666240"/>
            <a:ext cx="1060216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Geneva"/>
                <a:cs typeface="Genev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51016" y="1925670"/>
            <a:ext cx="420243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386965" algn="l"/>
              </a:tabLst>
            </a:pPr>
            <a:r>
              <a:rPr dirty="0"/>
              <a:t>So</a:t>
            </a:r>
            <a:r>
              <a:rPr spc="-5" dirty="0"/>
              <a:t>f</a:t>
            </a:r>
            <a:r>
              <a:rPr dirty="0"/>
              <a:t>twa</a:t>
            </a:r>
            <a:r>
              <a:rPr spc="-5" dirty="0"/>
              <a:t>r</a:t>
            </a:r>
            <a:r>
              <a:rPr dirty="0"/>
              <a:t>e	</a:t>
            </a:r>
            <a:r>
              <a:rPr dirty="0" smtClean="0"/>
              <a:t>Design</a:t>
            </a:r>
            <a:endParaRPr spc="120" dirty="0"/>
          </a:p>
        </p:txBody>
      </p:sp>
      <p:sp>
        <p:nvSpPr>
          <p:cNvPr id="4" name="object 4"/>
          <p:cNvSpPr txBox="1"/>
          <p:nvPr/>
        </p:nvSpPr>
        <p:spPr>
          <a:xfrm>
            <a:off x="2251017" y="3269933"/>
            <a:ext cx="13671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200" spc="-5" dirty="0">
                <a:solidFill>
                  <a:srgbClr val="898989"/>
                </a:solidFill>
                <a:latin typeface="Geneva"/>
                <a:cs typeface="Geneva"/>
              </a:rPr>
              <a:t>Part</a:t>
            </a:r>
            <a:r>
              <a:rPr sz="3200" spc="-85" dirty="0">
                <a:solidFill>
                  <a:srgbClr val="898989"/>
                </a:solidFill>
                <a:latin typeface="Geneva"/>
                <a:cs typeface="Geneva"/>
              </a:rPr>
              <a:t> </a:t>
            </a:r>
            <a:r>
              <a:rPr sz="3200" spc="45" dirty="0" smtClean="0">
                <a:solidFill>
                  <a:srgbClr val="898989"/>
                </a:solidFill>
                <a:latin typeface="Geneva"/>
                <a:cs typeface="Geneva"/>
              </a:rPr>
              <a:t>2</a:t>
            </a:r>
            <a:endParaRPr sz="3200" dirty="0">
              <a:latin typeface="Geneva"/>
              <a:cs typeface="Genev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50439" y="780734"/>
            <a:ext cx="153543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141095" algn="l"/>
              </a:tabLst>
            </a:pPr>
            <a:r>
              <a:rPr sz="3000" spc="-5" dirty="0">
                <a:latin typeface="Geneva"/>
                <a:cs typeface="Geneva"/>
              </a:rPr>
              <a:t>T</a:t>
            </a:r>
            <a:r>
              <a:rPr sz="3000" dirty="0">
                <a:latin typeface="Geneva"/>
                <a:cs typeface="Geneva"/>
              </a:rPr>
              <a:t>opic	</a:t>
            </a:r>
            <a:r>
              <a:rPr sz="3000" dirty="0" smtClean="0">
                <a:latin typeface="Geneva"/>
                <a:cs typeface="Geneva"/>
              </a:rPr>
              <a:t>4</a:t>
            </a:r>
            <a:endParaRPr sz="3000" dirty="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095">
              <a:tabLst>
                <a:tab pos="3257550" algn="l"/>
                <a:tab pos="4170045" algn="l"/>
                <a:tab pos="6089015" algn="l"/>
              </a:tabLst>
            </a:pPr>
            <a:r>
              <a:rPr dirty="0"/>
              <a:t>Making Ducks	Fly:	Possible	Solution</a:t>
            </a:r>
            <a:r>
              <a:rPr dirty="0" smtClean="0"/>
              <a:t>?</a:t>
            </a:r>
            <a:endParaRPr spc="105" dirty="0"/>
          </a:p>
        </p:txBody>
      </p:sp>
      <p:sp>
        <p:nvSpPr>
          <p:cNvPr id="3" name="object 3"/>
          <p:cNvSpPr txBox="1"/>
          <p:nvPr/>
        </p:nvSpPr>
        <p:spPr>
          <a:xfrm>
            <a:off x="2059940" y="1666240"/>
            <a:ext cx="7276465" cy="1465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indent="-457200">
              <a:lnSpc>
                <a:spcPts val="3800"/>
              </a:lnSpc>
              <a:tabLst>
                <a:tab pos="469265" algn="l"/>
                <a:tab pos="1958975" algn="l"/>
                <a:tab pos="2734945" algn="l"/>
                <a:tab pos="2909570" algn="l"/>
                <a:tab pos="3048000" algn="l"/>
                <a:tab pos="3606800" algn="l"/>
                <a:tab pos="4238625" algn="l"/>
                <a:tab pos="4925060" algn="l"/>
                <a:tab pos="5477510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dirty="0">
                <a:latin typeface="Geneva"/>
                <a:cs typeface="Geneva"/>
              </a:rPr>
              <a:t>Not horrible,	but if	we	add  </a:t>
            </a:r>
            <a:r>
              <a:rPr sz="3200" spc="-5" dirty="0">
                <a:latin typeface="Geneva"/>
                <a:cs typeface="Geneva"/>
              </a:rPr>
              <a:t>DecoyDuck,	for	example,	</a:t>
            </a:r>
            <a:r>
              <a:rPr sz="3200" dirty="0">
                <a:latin typeface="Geneva"/>
                <a:cs typeface="Geneva"/>
              </a:rPr>
              <a:t>it</a:t>
            </a:r>
            <a:r>
              <a:rPr sz="3200" spc="-100" dirty="0">
                <a:latin typeface="Geneva"/>
                <a:cs typeface="Geneva"/>
              </a:rPr>
              <a:t> </a:t>
            </a:r>
            <a:r>
              <a:rPr sz="3200" dirty="0">
                <a:latin typeface="Geneva"/>
                <a:cs typeface="Geneva"/>
              </a:rPr>
              <a:t>neither  quacks	nor	flies</a:t>
            </a:r>
            <a:r>
              <a:rPr sz="3200" dirty="0" smtClean="0">
                <a:latin typeface="Geneva"/>
                <a:cs typeface="Geneva"/>
              </a:rPr>
              <a:t>…</a:t>
            </a:r>
            <a:endParaRPr sz="3200" dirty="0">
              <a:latin typeface="Geneva"/>
              <a:cs typeface="Genev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43770" y="3165726"/>
            <a:ext cx="2467029" cy="2960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39" y="541339"/>
            <a:ext cx="436626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Making </a:t>
            </a:r>
            <a:r>
              <a:rPr dirty="0"/>
              <a:t>Ducks</a:t>
            </a:r>
            <a:r>
              <a:rPr spc="-105" dirty="0"/>
              <a:t> </a:t>
            </a:r>
            <a:r>
              <a:rPr spc="25" dirty="0" smtClean="0"/>
              <a:t>Fly</a:t>
            </a:r>
            <a:endParaRPr spc="25" dirty="0"/>
          </a:p>
        </p:txBody>
      </p:sp>
      <p:sp>
        <p:nvSpPr>
          <p:cNvPr id="3" name="object 3"/>
          <p:cNvSpPr txBox="1"/>
          <p:nvPr/>
        </p:nvSpPr>
        <p:spPr>
          <a:xfrm>
            <a:off x="2059939" y="1666241"/>
            <a:ext cx="7569834" cy="3288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84835" indent="-457200">
              <a:lnSpc>
                <a:spcPts val="3800"/>
              </a:lnSpc>
              <a:tabLst>
                <a:tab pos="469265" algn="l"/>
                <a:tab pos="2150110" algn="l"/>
                <a:tab pos="2761615" algn="l"/>
                <a:tab pos="4593590" algn="l"/>
                <a:tab pos="5932805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dirty="0">
                <a:latin typeface="Geneva"/>
                <a:cs typeface="Geneva"/>
              </a:rPr>
              <a:t>Inheritance	probably	isn’t a	great  solution	</a:t>
            </a:r>
            <a:r>
              <a:rPr sz="3200" spc="15" dirty="0" smtClean="0">
                <a:latin typeface="Geneva"/>
                <a:cs typeface="Geneva"/>
              </a:rPr>
              <a:t>here</a:t>
            </a:r>
            <a:endParaRPr sz="3200" dirty="0">
              <a:latin typeface="Geneva"/>
              <a:cs typeface="Geneva"/>
            </a:endParaRPr>
          </a:p>
          <a:p>
            <a:pPr marL="749300" marR="464820" indent="-279400">
              <a:lnSpc>
                <a:spcPct val="102400"/>
              </a:lnSpc>
              <a:spcBef>
                <a:spcPts val="1019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sz="2400" dirty="0">
                <a:latin typeface="Geneva"/>
                <a:cs typeface="Geneva"/>
              </a:rPr>
              <a:t>Each duck we add will have to </a:t>
            </a:r>
            <a:r>
              <a:rPr sz="2400" spc="-5" dirty="0">
                <a:latin typeface="Geneva"/>
                <a:cs typeface="Geneva"/>
              </a:rPr>
              <a:t>examine</a:t>
            </a:r>
            <a:r>
              <a:rPr sz="2400" spc="-160" dirty="0">
                <a:latin typeface="Geneva"/>
                <a:cs typeface="Geneva"/>
              </a:rPr>
              <a:t> </a:t>
            </a:r>
            <a:r>
              <a:rPr sz="2400" dirty="0">
                <a:latin typeface="Geneva"/>
                <a:cs typeface="Geneva"/>
              </a:rPr>
              <a:t>and  override </a:t>
            </a:r>
            <a:r>
              <a:rPr sz="2400" spc="-25" dirty="0">
                <a:latin typeface="Geneva"/>
                <a:cs typeface="Geneva"/>
              </a:rPr>
              <a:t>fly </a:t>
            </a:r>
            <a:r>
              <a:rPr sz="2400" dirty="0">
                <a:latin typeface="Geneva"/>
                <a:cs typeface="Geneva"/>
              </a:rPr>
              <a:t>and quack for each new</a:t>
            </a:r>
            <a:r>
              <a:rPr sz="2400" spc="-55" dirty="0">
                <a:latin typeface="Geneva"/>
                <a:cs typeface="Geneva"/>
              </a:rPr>
              <a:t> </a:t>
            </a:r>
            <a:r>
              <a:rPr sz="2400" spc="10" dirty="0" smtClean="0">
                <a:latin typeface="Geneva"/>
                <a:cs typeface="Geneva"/>
              </a:rPr>
              <a:t>class</a:t>
            </a:r>
            <a:endParaRPr sz="2400" dirty="0">
              <a:latin typeface="Geneva"/>
              <a:cs typeface="Geneva"/>
            </a:endParaRPr>
          </a:p>
          <a:p>
            <a:pPr marL="749300" marR="5080" indent="-279400">
              <a:lnSpc>
                <a:spcPct val="102400"/>
              </a:lnSpc>
              <a:spcBef>
                <a:spcPts val="110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sz="2400" dirty="0">
                <a:latin typeface="Geneva"/>
                <a:cs typeface="Geneva"/>
              </a:rPr>
              <a:t>We will likely have to duplicate code in</a:t>
            </a:r>
            <a:r>
              <a:rPr sz="2400" spc="-190" dirty="0">
                <a:latin typeface="Geneva"/>
                <a:cs typeface="Geneva"/>
              </a:rPr>
              <a:t> </a:t>
            </a:r>
            <a:r>
              <a:rPr sz="2400" dirty="0">
                <a:latin typeface="Geneva"/>
                <a:cs typeface="Geneva"/>
              </a:rPr>
              <a:t>several  </a:t>
            </a:r>
            <a:r>
              <a:rPr sz="2400" spc="5" dirty="0" smtClean="0">
                <a:latin typeface="Geneva"/>
                <a:cs typeface="Geneva"/>
              </a:rPr>
              <a:t>subclasses</a:t>
            </a:r>
            <a:endParaRPr sz="2400" dirty="0">
              <a:latin typeface="Geneva"/>
              <a:cs typeface="Geneva"/>
            </a:endParaRPr>
          </a:p>
          <a:p>
            <a:pPr marL="927100">
              <a:spcBef>
                <a:spcPts val="1270"/>
              </a:spcBef>
            </a:pPr>
            <a:r>
              <a:rPr sz="2400" dirty="0">
                <a:latin typeface="Arial"/>
                <a:cs typeface="Arial"/>
              </a:rPr>
              <a:t>•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sz="2400" dirty="0">
                <a:latin typeface="Geneva"/>
                <a:cs typeface="Geneva"/>
              </a:rPr>
              <a:t>How </a:t>
            </a:r>
            <a:r>
              <a:rPr sz="2400" spc="-5" dirty="0">
                <a:latin typeface="Geneva"/>
                <a:cs typeface="Geneva"/>
              </a:rPr>
              <a:t>many </a:t>
            </a:r>
            <a:r>
              <a:rPr sz="2400" dirty="0">
                <a:latin typeface="Geneva"/>
                <a:cs typeface="Geneva"/>
              </a:rPr>
              <a:t>ways can a duck really</a:t>
            </a:r>
            <a:r>
              <a:rPr sz="2400" spc="-120" dirty="0">
                <a:latin typeface="Geneva"/>
                <a:cs typeface="Geneva"/>
              </a:rPr>
              <a:t> </a:t>
            </a:r>
            <a:r>
              <a:rPr sz="2400" dirty="0">
                <a:latin typeface="Geneva"/>
                <a:cs typeface="Geneva"/>
              </a:rPr>
              <a:t>fly</a:t>
            </a:r>
            <a:r>
              <a:rPr sz="2400" dirty="0" smtClean="0">
                <a:latin typeface="Geneva"/>
                <a:cs typeface="Geneva"/>
              </a:rPr>
              <a:t>?</a:t>
            </a:r>
            <a:endParaRPr sz="2400" dirty="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39" y="541338"/>
            <a:ext cx="4366260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Making </a:t>
            </a:r>
            <a:r>
              <a:rPr dirty="0"/>
              <a:t>Ducks</a:t>
            </a:r>
            <a:r>
              <a:rPr spc="-105" dirty="0"/>
              <a:t> </a:t>
            </a:r>
            <a:r>
              <a:rPr spc="25" dirty="0" smtClean="0"/>
              <a:t>Fly</a:t>
            </a:r>
            <a:endParaRPr spc="25" dirty="0"/>
          </a:p>
        </p:txBody>
      </p:sp>
      <p:sp>
        <p:nvSpPr>
          <p:cNvPr id="3" name="object 3"/>
          <p:cNvSpPr txBox="1"/>
          <p:nvPr/>
        </p:nvSpPr>
        <p:spPr>
          <a:xfrm>
            <a:off x="2059940" y="1605279"/>
            <a:ext cx="7003415" cy="48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69265" algn="l"/>
                <a:tab pos="2192020" algn="l"/>
                <a:tab pos="3700779" algn="l"/>
                <a:tab pos="4514850" algn="l"/>
                <a:tab pos="5112385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dirty="0">
                <a:latin typeface="Geneva"/>
                <a:cs typeface="Geneva"/>
              </a:rPr>
              <a:t>Another	option,	use	an	</a:t>
            </a:r>
            <a:r>
              <a:rPr sz="3200" spc="5" dirty="0" smtClean="0">
                <a:latin typeface="Geneva"/>
                <a:cs typeface="Geneva"/>
              </a:rPr>
              <a:t>interface</a:t>
            </a:r>
            <a:endParaRPr sz="3200" dirty="0">
              <a:latin typeface="Geneva"/>
              <a:cs typeface="Genev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9940" y="5313680"/>
            <a:ext cx="571182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69265" algn="l"/>
                <a:tab pos="1316990" algn="l"/>
                <a:tab pos="2172335" algn="l"/>
                <a:tab pos="4351655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dirty="0">
                <a:latin typeface="Geneva"/>
                <a:cs typeface="Geneva"/>
              </a:rPr>
              <a:t>Has	this	solved the	issue</a:t>
            </a:r>
            <a:r>
              <a:rPr sz="3200" dirty="0" smtClean="0">
                <a:latin typeface="Geneva"/>
                <a:cs typeface="Geneva"/>
              </a:rPr>
              <a:t>?</a:t>
            </a:r>
            <a:endParaRPr sz="3200" dirty="0">
              <a:latin typeface="Geneva"/>
              <a:cs typeface="Genev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99894" y="2236537"/>
            <a:ext cx="7232314" cy="3127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39" y="541339"/>
            <a:ext cx="667004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3493135" algn="l"/>
                <a:tab pos="4507230" algn="l"/>
              </a:tabLst>
            </a:pPr>
            <a:r>
              <a:rPr dirty="0"/>
              <a:t>Making Ducks	Fly:	</a:t>
            </a:r>
            <a:r>
              <a:rPr spc="10" dirty="0" smtClean="0"/>
              <a:t>Solution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2059939" y="1645920"/>
            <a:ext cx="8067040" cy="307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69265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spc="-5" dirty="0">
                <a:latin typeface="Geneva"/>
                <a:cs typeface="Geneva"/>
              </a:rPr>
              <a:t>New </a:t>
            </a:r>
            <a:r>
              <a:rPr sz="3200" dirty="0">
                <a:latin typeface="Geneva"/>
                <a:cs typeface="Geneva"/>
              </a:rPr>
              <a:t>ducks </a:t>
            </a:r>
            <a:r>
              <a:rPr sz="3200" spc="-5" dirty="0">
                <a:latin typeface="Geneva"/>
                <a:cs typeface="Geneva"/>
              </a:rPr>
              <a:t>will be</a:t>
            </a:r>
            <a:r>
              <a:rPr sz="3200" spc="-75" dirty="0">
                <a:latin typeface="Geneva"/>
                <a:cs typeface="Geneva"/>
              </a:rPr>
              <a:t> </a:t>
            </a:r>
            <a:r>
              <a:rPr sz="3200" spc="15" dirty="0" smtClean="0">
                <a:latin typeface="Geneva"/>
                <a:cs typeface="Geneva"/>
              </a:rPr>
              <a:t>added</a:t>
            </a:r>
            <a:endParaRPr sz="3200" dirty="0">
              <a:latin typeface="Geneva"/>
              <a:cs typeface="Geneva"/>
            </a:endParaRPr>
          </a:p>
          <a:p>
            <a:pPr marL="469900" marR="46355" indent="-457200">
              <a:lnSpc>
                <a:spcPts val="3800"/>
              </a:lnSpc>
              <a:spcBef>
                <a:spcPts val="2520"/>
              </a:spcBef>
              <a:tabLst>
                <a:tab pos="469265" algn="l"/>
                <a:tab pos="2089150" algn="l"/>
                <a:tab pos="5002530" algn="l"/>
                <a:tab pos="7120890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dirty="0">
                <a:latin typeface="Geneva"/>
                <a:cs typeface="Geneva"/>
              </a:rPr>
              <a:t>Duck</a:t>
            </a:r>
            <a:r>
              <a:rPr sz="3200" spc="-5" dirty="0">
                <a:latin typeface="Geneva"/>
                <a:cs typeface="Geneva"/>
              </a:rPr>
              <a:t> </a:t>
            </a:r>
            <a:r>
              <a:rPr sz="3200" dirty="0">
                <a:latin typeface="Geneva"/>
                <a:cs typeface="Geneva"/>
              </a:rPr>
              <a:t>behaviours</a:t>
            </a:r>
            <a:r>
              <a:rPr sz="3200" spc="-5" dirty="0">
                <a:latin typeface="Geneva"/>
                <a:cs typeface="Geneva"/>
              </a:rPr>
              <a:t> </a:t>
            </a:r>
            <a:r>
              <a:rPr sz="3200" dirty="0">
                <a:latin typeface="Geneva"/>
                <a:cs typeface="Geneva"/>
              </a:rPr>
              <a:t>di</a:t>
            </a:r>
            <a:r>
              <a:rPr sz="3200" spc="-5" dirty="0">
                <a:latin typeface="Geneva"/>
                <a:cs typeface="Geneva"/>
              </a:rPr>
              <a:t>ff</a:t>
            </a:r>
            <a:r>
              <a:rPr sz="3200" dirty="0">
                <a:latin typeface="Geneva"/>
                <a:cs typeface="Geneva"/>
              </a:rPr>
              <a:t>er	</a:t>
            </a:r>
            <a:r>
              <a:rPr sz="3200" spc="-5" dirty="0">
                <a:latin typeface="Geneva"/>
                <a:cs typeface="Geneva"/>
              </a:rPr>
              <a:t>f</a:t>
            </a:r>
            <a:r>
              <a:rPr sz="3200" dirty="0">
                <a:latin typeface="Geneva"/>
                <a:cs typeface="Geneva"/>
              </a:rPr>
              <a:t>rom</a:t>
            </a:r>
            <a:r>
              <a:rPr sz="3200" spc="-5" dirty="0">
                <a:latin typeface="Geneva"/>
                <a:cs typeface="Geneva"/>
              </a:rPr>
              <a:t> </a:t>
            </a:r>
            <a:r>
              <a:rPr sz="3200" dirty="0">
                <a:latin typeface="Geneva"/>
                <a:cs typeface="Geneva"/>
              </a:rPr>
              <a:t>duck	type  to duck	</a:t>
            </a:r>
            <a:r>
              <a:rPr sz="3200" spc="15" dirty="0" smtClean="0">
                <a:latin typeface="Geneva"/>
                <a:cs typeface="Geneva"/>
              </a:rPr>
              <a:t>type</a:t>
            </a:r>
            <a:endParaRPr sz="3200" dirty="0">
              <a:latin typeface="Geneva"/>
              <a:cs typeface="Geneva"/>
            </a:endParaRPr>
          </a:p>
          <a:p>
            <a:pPr marL="469900" marR="5080" indent="-457200">
              <a:lnSpc>
                <a:spcPts val="3800"/>
              </a:lnSpc>
              <a:spcBef>
                <a:spcPts val="2500"/>
              </a:spcBef>
              <a:tabLst>
                <a:tab pos="469265" algn="l"/>
                <a:tab pos="1167130" algn="l"/>
                <a:tab pos="5001260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spc="-5" dirty="0">
                <a:latin typeface="Geneva"/>
                <a:cs typeface="Geneva"/>
              </a:rPr>
              <a:t>Certain</a:t>
            </a:r>
            <a:r>
              <a:rPr sz="3200" spc="5" dirty="0">
                <a:latin typeface="Geneva"/>
                <a:cs typeface="Geneva"/>
              </a:rPr>
              <a:t> </a:t>
            </a:r>
            <a:r>
              <a:rPr sz="3200" dirty="0">
                <a:latin typeface="Geneva"/>
                <a:cs typeface="Geneva"/>
              </a:rPr>
              <a:t>behaviours are	not</a:t>
            </a:r>
            <a:r>
              <a:rPr sz="3200" spc="-100" dirty="0">
                <a:latin typeface="Geneva"/>
                <a:cs typeface="Geneva"/>
              </a:rPr>
              <a:t> </a:t>
            </a:r>
            <a:r>
              <a:rPr sz="3200" dirty="0">
                <a:latin typeface="Geneva"/>
                <a:cs typeface="Geneva"/>
              </a:rPr>
              <a:t>appropriate  </a:t>
            </a:r>
            <a:r>
              <a:rPr sz="3200" spc="-5" dirty="0">
                <a:latin typeface="Geneva"/>
                <a:cs typeface="Geneva"/>
              </a:rPr>
              <a:t>for	</a:t>
            </a:r>
            <a:r>
              <a:rPr sz="3200" dirty="0">
                <a:latin typeface="Geneva"/>
                <a:cs typeface="Geneva"/>
              </a:rPr>
              <a:t>all</a:t>
            </a:r>
            <a:r>
              <a:rPr sz="3200" spc="-95" dirty="0">
                <a:latin typeface="Geneva"/>
                <a:cs typeface="Geneva"/>
              </a:rPr>
              <a:t> </a:t>
            </a:r>
            <a:r>
              <a:rPr sz="3200" spc="15" dirty="0" smtClean="0">
                <a:latin typeface="Geneva"/>
                <a:cs typeface="Geneva"/>
              </a:rPr>
              <a:t>ducks</a:t>
            </a:r>
            <a:endParaRPr sz="3200" dirty="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39" y="541339"/>
            <a:ext cx="67564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/>
              <a:t>1. </a:t>
            </a:r>
            <a:r>
              <a:rPr spc="-5" dirty="0"/>
              <a:t>Encapsulate </a:t>
            </a:r>
            <a:r>
              <a:rPr dirty="0"/>
              <a:t>what</a:t>
            </a:r>
            <a:r>
              <a:rPr spc="-50" dirty="0"/>
              <a:t> </a:t>
            </a:r>
            <a:r>
              <a:rPr spc="15" dirty="0" smtClean="0"/>
              <a:t>varies</a:t>
            </a:r>
            <a:endParaRPr spc="15" dirty="0"/>
          </a:p>
        </p:txBody>
      </p:sp>
      <p:sp>
        <p:nvSpPr>
          <p:cNvPr id="3" name="object 3"/>
          <p:cNvSpPr/>
          <p:nvPr/>
        </p:nvSpPr>
        <p:spPr>
          <a:xfrm>
            <a:off x="2478785" y="1600200"/>
            <a:ext cx="7234431" cy="45259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39" y="541339"/>
            <a:ext cx="67564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/>
              <a:t>1. </a:t>
            </a:r>
            <a:r>
              <a:rPr spc="-5" dirty="0"/>
              <a:t>Encapsulate </a:t>
            </a:r>
            <a:r>
              <a:rPr dirty="0"/>
              <a:t>what</a:t>
            </a:r>
            <a:r>
              <a:rPr spc="-50" dirty="0"/>
              <a:t> </a:t>
            </a:r>
            <a:r>
              <a:rPr spc="15" dirty="0" smtClean="0"/>
              <a:t>varies</a:t>
            </a:r>
            <a:endParaRPr spc="15" dirty="0"/>
          </a:p>
        </p:txBody>
      </p:sp>
      <p:sp>
        <p:nvSpPr>
          <p:cNvPr id="3" name="object 3"/>
          <p:cNvSpPr/>
          <p:nvPr/>
        </p:nvSpPr>
        <p:spPr>
          <a:xfrm>
            <a:off x="2367475" y="1600200"/>
            <a:ext cx="7457048" cy="45259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58103" y="1417639"/>
            <a:ext cx="2406650" cy="334010"/>
          </a:xfrm>
          <a:custGeom>
            <a:avLst/>
            <a:gdLst/>
            <a:ahLst/>
            <a:cxnLst/>
            <a:rect l="l" t="t" r="r" b="b"/>
            <a:pathLst>
              <a:path w="2406650" h="334010">
                <a:moveTo>
                  <a:pt x="0" y="0"/>
                </a:moveTo>
                <a:lnTo>
                  <a:pt x="2406315" y="0"/>
                </a:lnTo>
                <a:lnTo>
                  <a:pt x="2406315" y="333624"/>
                </a:lnTo>
                <a:lnTo>
                  <a:pt x="0" y="3336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16819" y="5959350"/>
            <a:ext cx="3294379" cy="334010"/>
          </a:xfrm>
          <a:custGeom>
            <a:avLst/>
            <a:gdLst/>
            <a:ahLst/>
            <a:cxnLst/>
            <a:rect l="l" t="t" r="r" b="b"/>
            <a:pathLst>
              <a:path w="3294379" h="334010">
                <a:moveTo>
                  <a:pt x="0" y="0"/>
                </a:moveTo>
                <a:lnTo>
                  <a:pt x="3293978" y="0"/>
                </a:lnTo>
                <a:lnTo>
                  <a:pt x="3293978" y="333624"/>
                </a:lnTo>
                <a:lnTo>
                  <a:pt x="0" y="3336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39" y="541339"/>
            <a:ext cx="67564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/>
              <a:t>1. </a:t>
            </a:r>
            <a:r>
              <a:rPr spc="-5" dirty="0"/>
              <a:t>Encapsulate </a:t>
            </a:r>
            <a:r>
              <a:rPr dirty="0"/>
              <a:t>what</a:t>
            </a:r>
            <a:r>
              <a:rPr spc="-50" dirty="0"/>
              <a:t> </a:t>
            </a:r>
            <a:r>
              <a:rPr spc="15" dirty="0" smtClean="0"/>
              <a:t>varies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2059940" y="1645920"/>
            <a:ext cx="8068309" cy="154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314325" indent="-457200">
              <a:tabLst>
                <a:tab pos="469265" algn="l"/>
              </a:tabLst>
            </a:pPr>
            <a:r>
              <a:rPr sz="2000" dirty="0">
                <a:latin typeface="Arial"/>
                <a:cs typeface="Arial"/>
              </a:rPr>
              <a:t>•</a:t>
            </a:r>
            <a:r>
              <a:rPr sz="2000" dirty="0">
                <a:latin typeface="Helvetica"/>
                <a:cs typeface="Helvetica"/>
              </a:rPr>
              <a:t> 	</a:t>
            </a:r>
            <a:r>
              <a:rPr sz="2000" dirty="0">
                <a:latin typeface="Geneva"/>
                <a:cs typeface="Geneva"/>
              </a:rPr>
              <a:t>Functionality that might vary between subclasses</a:t>
            </a:r>
            <a:r>
              <a:rPr sz="2000" spc="-90" dirty="0">
                <a:latin typeface="Geneva"/>
                <a:cs typeface="Geneva"/>
              </a:rPr>
              <a:t> </a:t>
            </a:r>
            <a:r>
              <a:rPr sz="2000" dirty="0">
                <a:latin typeface="Geneva"/>
                <a:cs typeface="Geneva"/>
              </a:rPr>
              <a:t>has</a:t>
            </a:r>
            <a:r>
              <a:rPr sz="2000" spc="-15" dirty="0">
                <a:latin typeface="Geneva"/>
                <a:cs typeface="Geneva"/>
              </a:rPr>
              <a:t> </a:t>
            </a:r>
            <a:r>
              <a:rPr sz="2000" dirty="0">
                <a:latin typeface="Geneva"/>
                <a:cs typeface="Geneva"/>
              </a:rPr>
              <a:t>been  encapsulated in its own set of</a:t>
            </a:r>
            <a:r>
              <a:rPr sz="2000" spc="-80" dirty="0">
                <a:latin typeface="Geneva"/>
                <a:cs typeface="Geneva"/>
              </a:rPr>
              <a:t> </a:t>
            </a:r>
            <a:r>
              <a:rPr sz="2000" spc="5" dirty="0" smtClean="0">
                <a:latin typeface="Geneva"/>
                <a:cs typeface="Geneva"/>
              </a:rPr>
              <a:t>classes</a:t>
            </a:r>
            <a:endParaRPr sz="2000" dirty="0">
              <a:latin typeface="Geneva"/>
              <a:cs typeface="Geneva"/>
            </a:endParaRPr>
          </a:p>
          <a:p>
            <a:pPr>
              <a:spcBef>
                <a:spcPts val="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469900" marR="5080" indent="-457200">
              <a:lnSpc>
                <a:spcPts val="2400"/>
              </a:lnSpc>
              <a:tabLst>
                <a:tab pos="469265" algn="l"/>
              </a:tabLst>
            </a:pPr>
            <a:r>
              <a:rPr sz="2000" dirty="0">
                <a:latin typeface="Arial"/>
                <a:cs typeface="Arial"/>
              </a:rPr>
              <a:t>•</a:t>
            </a:r>
            <a:r>
              <a:rPr sz="2000" dirty="0">
                <a:latin typeface="Helvetica"/>
                <a:cs typeface="Helvetica"/>
              </a:rPr>
              <a:t> 	</a:t>
            </a:r>
            <a:r>
              <a:rPr sz="2000" dirty="0">
                <a:latin typeface="Geneva"/>
                <a:cs typeface="Geneva"/>
              </a:rPr>
              <a:t>A duck </a:t>
            </a:r>
            <a:r>
              <a:rPr sz="2000" spc="-5" dirty="0">
                <a:latin typeface="Geneva"/>
                <a:cs typeface="Geneva"/>
              </a:rPr>
              <a:t>will </a:t>
            </a:r>
            <a:r>
              <a:rPr sz="2050" spc="-30" dirty="0">
                <a:latin typeface="Geneva"/>
                <a:cs typeface="Geneva"/>
              </a:rPr>
              <a:t>delegate </a:t>
            </a:r>
            <a:r>
              <a:rPr sz="2000" spc="-5" dirty="0">
                <a:latin typeface="Geneva"/>
                <a:cs typeface="Geneva"/>
              </a:rPr>
              <a:t>its </a:t>
            </a:r>
            <a:r>
              <a:rPr sz="2000" spc="-15" dirty="0">
                <a:latin typeface="Geneva"/>
                <a:cs typeface="Geneva"/>
              </a:rPr>
              <a:t>flying </a:t>
            </a:r>
            <a:r>
              <a:rPr sz="2000" dirty="0">
                <a:latin typeface="Geneva"/>
                <a:cs typeface="Geneva"/>
              </a:rPr>
              <a:t>and </a:t>
            </a:r>
            <a:r>
              <a:rPr sz="2000" spc="-5" dirty="0">
                <a:latin typeface="Geneva"/>
                <a:cs typeface="Geneva"/>
              </a:rPr>
              <a:t>quacking</a:t>
            </a:r>
            <a:r>
              <a:rPr sz="2000" spc="85" dirty="0">
                <a:latin typeface="Geneva"/>
                <a:cs typeface="Geneva"/>
              </a:rPr>
              <a:t> </a:t>
            </a:r>
            <a:r>
              <a:rPr sz="2000" spc="-5" dirty="0">
                <a:latin typeface="Geneva"/>
                <a:cs typeface="Geneva"/>
              </a:rPr>
              <a:t>behaviours,</a:t>
            </a:r>
            <a:r>
              <a:rPr sz="2000" dirty="0">
                <a:latin typeface="Geneva"/>
                <a:cs typeface="Geneva"/>
              </a:rPr>
              <a:t> </a:t>
            </a:r>
            <a:r>
              <a:rPr sz="2000" spc="-5" dirty="0">
                <a:latin typeface="Geneva"/>
                <a:cs typeface="Geneva"/>
              </a:rPr>
              <a:t>rather </a:t>
            </a:r>
            <a:r>
              <a:rPr sz="2000" dirty="0">
                <a:latin typeface="Geneva"/>
                <a:cs typeface="Geneva"/>
              </a:rPr>
              <a:t> than implementing them</a:t>
            </a:r>
            <a:r>
              <a:rPr sz="2000" spc="-75" dirty="0">
                <a:latin typeface="Geneva"/>
                <a:cs typeface="Geneva"/>
              </a:rPr>
              <a:t> </a:t>
            </a:r>
            <a:r>
              <a:rPr sz="2000" spc="5" dirty="0" smtClean="0">
                <a:latin typeface="Geneva"/>
                <a:cs typeface="Geneva"/>
              </a:rPr>
              <a:t>itself</a:t>
            </a:r>
            <a:endParaRPr sz="2000" dirty="0">
              <a:latin typeface="Geneva"/>
              <a:cs typeface="Genev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81200" y="3296900"/>
            <a:ext cx="8229598" cy="29613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39" y="541338"/>
            <a:ext cx="6756400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/>
              <a:t>1. </a:t>
            </a:r>
            <a:r>
              <a:rPr spc="-5" dirty="0"/>
              <a:t>Encapsulate </a:t>
            </a:r>
            <a:r>
              <a:rPr dirty="0"/>
              <a:t>what</a:t>
            </a:r>
            <a:r>
              <a:rPr spc="-50" dirty="0"/>
              <a:t> </a:t>
            </a:r>
            <a:r>
              <a:rPr spc="15" dirty="0" smtClean="0"/>
              <a:t>varies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2059939" y="1645920"/>
            <a:ext cx="7891780" cy="4387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69265" algn="l"/>
              </a:tabLst>
            </a:pPr>
            <a:r>
              <a:rPr sz="3000" dirty="0">
                <a:latin typeface="Arial"/>
                <a:cs typeface="Arial"/>
              </a:rPr>
              <a:t>•</a:t>
            </a:r>
            <a:r>
              <a:rPr sz="3000" dirty="0">
                <a:latin typeface="Helvetica"/>
                <a:cs typeface="Helvetica"/>
              </a:rPr>
              <a:t> 	</a:t>
            </a:r>
            <a:r>
              <a:rPr sz="3000" spc="15" dirty="0" smtClean="0">
                <a:latin typeface="Geneva"/>
                <a:cs typeface="Geneva"/>
              </a:rPr>
              <a:t>Gains</a:t>
            </a:r>
            <a:endParaRPr sz="3000" dirty="0">
              <a:latin typeface="Geneva"/>
              <a:cs typeface="Geneva"/>
            </a:endParaRPr>
          </a:p>
          <a:p>
            <a:pPr marL="469900">
              <a:spcBef>
                <a:spcPts val="1250"/>
              </a:spcBef>
            </a:pPr>
            <a:r>
              <a:rPr sz="2200" dirty="0">
                <a:latin typeface="Arial"/>
                <a:cs typeface="Arial"/>
              </a:rPr>
              <a:t>–</a:t>
            </a:r>
            <a:r>
              <a:rPr sz="2200" dirty="0">
                <a:latin typeface="Helvetica"/>
                <a:cs typeface="Helvetica"/>
              </a:rPr>
              <a:t>  </a:t>
            </a:r>
            <a:r>
              <a:rPr sz="2200" dirty="0">
                <a:latin typeface="Geneva"/>
                <a:cs typeface="Geneva"/>
              </a:rPr>
              <a:t>Eliminated code</a:t>
            </a:r>
            <a:r>
              <a:rPr sz="2200" spc="10" dirty="0">
                <a:latin typeface="Geneva"/>
                <a:cs typeface="Geneva"/>
              </a:rPr>
              <a:t> </a:t>
            </a:r>
            <a:r>
              <a:rPr sz="2200" spc="5" dirty="0" smtClean="0">
                <a:latin typeface="Geneva"/>
                <a:cs typeface="Geneva"/>
              </a:rPr>
              <a:t>duplication</a:t>
            </a:r>
            <a:endParaRPr sz="2200" dirty="0">
              <a:latin typeface="Geneva"/>
              <a:cs typeface="Geneva"/>
            </a:endParaRPr>
          </a:p>
          <a:p>
            <a:pPr marL="749300" marR="244475" indent="-279400">
              <a:lnSpc>
                <a:spcPct val="100400"/>
              </a:lnSpc>
              <a:spcBef>
                <a:spcPts val="1150"/>
              </a:spcBef>
            </a:pPr>
            <a:r>
              <a:rPr sz="2200" dirty="0">
                <a:latin typeface="Arial"/>
                <a:cs typeface="Arial"/>
              </a:rPr>
              <a:t>–</a:t>
            </a:r>
            <a:r>
              <a:rPr sz="2200" dirty="0">
                <a:latin typeface="Helvetica"/>
                <a:cs typeface="Helvetica"/>
              </a:rPr>
              <a:t>  </a:t>
            </a:r>
            <a:r>
              <a:rPr sz="2200" dirty="0">
                <a:latin typeface="Geneva"/>
                <a:cs typeface="Geneva"/>
              </a:rPr>
              <a:t>Other types of objects can reuse the </a:t>
            </a:r>
            <a:r>
              <a:rPr sz="2200" spc="-20" dirty="0">
                <a:latin typeface="Geneva"/>
                <a:cs typeface="Geneva"/>
              </a:rPr>
              <a:t>fly </a:t>
            </a:r>
            <a:r>
              <a:rPr sz="2200" dirty="0">
                <a:latin typeface="Geneva"/>
                <a:cs typeface="Geneva"/>
              </a:rPr>
              <a:t>and quack  </a:t>
            </a:r>
            <a:r>
              <a:rPr sz="2200" spc="5" dirty="0" smtClean="0">
                <a:latin typeface="Geneva"/>
                <a:cs typeface="Geneva"/>
              </a:rPr>
              <a:t>behaviours</a:t>
            </a:r>
            <a:endParaRPr sz="2200" dirty="0">
              <a:latin typeface="Geneva"/>
              <a:cs typeface="Geneva"/>
            </a:endParaRPr>
          </a:p>
          <a:p>
            <a:pPr marL="749300" marR="328930" indent="-279400">
              <a:spcBef>
                <a:spcPts val="1310"/>
              </a:spcBef>
            </a:pPr>
            <a:r>
              <a:rPr sz="2200" dirty="0">
                <a:latin typeface="Arial"/>
                <a:cs typeface="Arial"/>
              </a:rPr>
              <a:t>–</a:t>
            </a:r>
            <a:r>
              <a:rPr sz="2200" dirty="0">
                <a:latin typeface="Helvetica"/>
                <a:cs typeface="Helvetica"/>
              </a:rPr>
              <a:t>  </a:t>
            </a:r>
            <a:r>
              <a:rPr sz="2200" dirty="0">
                <a:latin typeface="Geneva"/>
                <a:cs typeface="Geneva"/>
              </a:rPr>
              <a:t>Can easily add/modify existing behaviours without  modifying our duck</a:t>
            </a:r>
            <a:r>
              <a:rPr sz="2200" spc="-75" dirty="0">
                <a:latin typeface="Geneva"/>
                <a:cs typeface="Geneva"/>
              </a:rPr>
              <a:t> </a:t>
            </a:r>
            <a:r>
              <a:rPr sz="2200" spc="5" dirty="0" smtClean="0">
                <a:latin typeface="Geneva"/>
                <a:cs typeface="Geneva"/>
              </a:rPr>
              <a:t>classes</a:t>
            </a:r>
            <a:endParaRPr sz="2200" dirty="0">
              <a:latin typeface="Geneva"/>
              <a:cs typeface="Geneva"/>
            </a:endParaRPr>
          </a:p>
          <a:p>
            <a:pPr marL="469900">
              <a:spcBef>
                <a:spcPts val="1160"/>
              </a:spcBef>
            </a:pPr>
            <a:r>
              <a:rPr sz="2200" dirty="0">
                <a:latin typeface="Arial"/>
                <a:cs typeface="Arial"/>
              </a:rPr>
              <a:t>–</a:t>
            </a:r>
            <a:r>
              <a:rPr sz="2200" dirty="0">
                <a:latin typeface="Helvetica"/>
                <a:cs typeface="Helvetica"/>
              </a:rPr>
              <a:t>  </a:t>
            </a:r>
            <a:r>
              <a:rPr sz="2200" dirty="0">
                <a:latin typeface="Geneva"/>
                <a:cs typeface="Geneva"/>
              </a:rPr>
              <a:t>Can dynamically change behaviours </a:t>
            </a:r>
            <a:r>
              <a:rPr sz="2250" spc="-25" dirty="0">
                <a:latin typeface="Geneva"/>
                <a:cs typeface="Geneva"/>
              </a:rPr>
              <a:t>at</a:t>
            </a:r>
            <a:r>
              <a:rPr sz="2250" dirty="0">
                <a:latin typeface="Geneva"/>
                <a:cs typeface="Geneva"/>
              </a:rPr>
              <a:t> </a:t>
            </a:r>
            <a:r>
              <a:rPr sz="2250" spc="-20" dirty="0" smtClean="0">
                <a:latin typeface="Geneva"/>
                <a:cs typeface="Geneva"/>
              </a:rPr>
              <a:t>run-time</a:t>
            </a:r>
            <a:endParaRPr sz="2250" dirty="0">
              <a:latin typeface="Geneva"/>
              <a:cs typeface="Geneva"/>
            </a:endParaRPr>
          </a:p>
          <a:p>
            <a:pPr marL="927100">
              <a:spcBef>
                <a:spcPts val="1250"/>
              </a:spcBef>
            </a:pPr>
            <a:r>
              <a:rPr sz="2200" dirty="0">
                <a:latin typeface="Arial"/>
                <a:cs typeface="Arial"/>
              </a:rPr>
              <a:t>•</a:t>
            </a:r>
            <a:r>
              <a:rPr sz="2200" dirty="0">
                <a:latin typeface="Helvetica"/>
                <a:cs typeface="Helvetica"/>
              </a:rPr>
              <a:t>  </a:t>
            </a:r>
            <a:r>
              <a:rPr sz="2200" dirty="0">
                <a:latin typeface="Geneva"/>
                <a:cs typeface="Geneva"/>
              </a:rPr>
              <a:t>Eg. could make a duck go</a:t>
            </a:r>
            <a:r>
              <a:rPr sz="2200" spc="25" dirty="0">
                <a:latin typeface="Geneva"/>
                <a:cs typeface="Geneva"/>
              </a:rPr>
              <a:t> </a:t>
            </a:r>
            <a:r>
              <a:rPr sz="2200" spc="10" dirty="0" smtClean="0">
                <a:latin typeface="Geneva"/>
                <a:cs typeface="Geneva"/>
              </a:rPr>
              <a:t>mute</a:t>
            </a:r>
            <a:endParaRPr sz="2200" dirty="0">
              <a:latin typeface="Geneva"/>
              <a:cs typeface="Geneva"/>
            </a:endParaRPr>
          </a:p>
          <a:p>
            <a:pPr marL="12700">
              <a:spcBef>
                <a:spcPts val="2410"/>
              </a:spcBef>
              <a:tabLst>
                <a:tab pos="469265" algn="l"/>
                <a:tab pos="1346200" algn="l"/>
                <a:tab pos="1757045" algn="l"/>
                <a:tab pos="6383655" algn="l"/>
              </a:tabLst>
            </a:pPr>
            <a:r>
              <a:rPr sz="3000" dirty="0">
                <a:latin typeface="Arial"/>
                <a:cs typeface="Arial"/>
              </a:rPr>
              <a:t>•</a:t>
            </a:r>
            <a:r>
              <a:rPr sz="3000" dirty="0">
                <a:latin typeface="Helvetica"/>
                <a:cs typeface="Helvetica"/>
              </a:rPr>
              <a:t> 	</a:t>
            </a:r>
            <a:r>
              <a:rPr sz="3000" spc="-5" dirty="0">
                <a:latin typeface="Geneva"/>
                <a:cs typeface="Geneva"/>
              </a:rPr>
              <a:t>T</a:t>
            </a:r>
            <a:r>
              <a:rPr sz="3000" dirty="0">
                <a:latin typeface="Geneva"/>
                <a:cs typeface="Geneva"/>
              </a:rPr>
              <a:t>his	is	also the</a:t>
            </a:r>
            <a:r>
              <a:rPr sz="3000" spc="-5" dirty="0">
                <a:latin typeface="Geneva"/>
                <a:cs typeface="Geneva"/>
              </a:rPr>
              <a:t> </a:t>
            </a:r>
            <a:r>
              <a:rPr sz="3000" dirty="0">
                <a:latin typeface="Geneva"/>
                <a:cs typeface="Geneva"/>
              </a:rPr>
              <a:t>Strategy</a:t>
            </a:r>
            <a:r>
              <a:rPr sz="3000" spc="-5" dirty="0">
                <a:latin typeface="Geneva"/>
                <a:cs typeface="Geneva"/>
              </a:rPr>
              <a:t> </a:t>
            </a:r>
            <a:r>
              <a:rPr sz="3000" dirty="0">
                <a:latin typeface="Geneva"/>
                <a:cs typeface="Geneva"/>
              </a:rPr>
              <a:t>d</a:t>
            </a:r>
            <a:r>
              <a:rPr sz="3000" spc="-5" dirty="0">
                <a:latin typeface="Geneva"/>
                <a:cs typeface="Geneva"/>
              </a:rPr>
              <a:t>e</a:t>
            </a:r>
            <a:r>
              <a:rPr sz="3000" dirty="0">
                <a:latin typeface="Geneva"/>
                <a:cs typeface="Geneva"/>
              </a:rPr>
              <a:t>s</a:t>
            </a:r>
            <a:r>
              <a:rPr sz="3000" spc="-5" dirty="0">
                <a:latin typeface="Geneva"/>
                <a:cs typeface="Geneva"/>
              </a:rPr>
              <a:t>ig</a:t>
            </a:r>
            <a:r>
              <a:rPr sz="3000" dirty="0">
                <a:latin typeface="Geneva"/>
                <a:cs typeface="Geneva"/>
              </a:rPr>
              <a:t>n	</a:t>
            </a:r>
            <a:r>
              <a:rPr sz="3000" dirty="0" smtClean="0">
                <a:latin typeface="Geneva"/>
                <a:cs typeface="Geneva"/>
              </a:rPr>
              <a:t>patt</a:t>
            </a:r>
            <a:r>
              <a:rPr sz="3000" spc="-5" dirty="0" smtClean="0">
                <a:latin typeface="Geneva"/>
                <a:cs typeface="Geneva"/>
              </a:rPr>
              <a:t>e</a:t>
            </a:r>
            <a:r>
              <a:rPr sz="3000" dirty="0" smtClean="0">
                <a:latin typeface="Geneva"/>
                <a:cs typeface="Geneva"/>
              </a:rPr>
              <a:t>rn</a:t>
            </a:r>
            <a:endParaRPr sz="3000" dirty="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317818"/>
            <a:ext cx="6862445" cy="10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300"/>
              </a:lnSpc>
              <a:tabLst>
                <a:tab pos="608330" algn="l"/>
                <a:tab pos="1873885" algn="l"/>
                <a:tab pos="3178175" algn="l"/>
                <a:tab pos="5429885" algn="l"/>
              </a:tabLst>
            </a:pPr>
            <a:r>
              <a:rPr sz="3600" dirty="0"/>
              <a:t>2.	Code	to an	</a:t>
            </a:r>
            <a:r>
              <a:rPr sz="3600" spc="-5" dirty="0"/>
              <a:t>interface,	</a:t>
            </a:r>
            <a:r>
              <a:rPr sz="3600" dirty="0"/>
              <a:t>not</a:t>
            </a:r>
            <a:r>
              <a:rPr sz="3600" spc="-100" dirty="0"/>
              <a:t> </a:t>
            </a:r>
            <a:r>
              <a:rPr sz="3600" dirty="0"/>
              <a:t>an  </a:t>
            </a:r>
            <a:r>
              <a:rPr sz="3600" spc="5" dirty="0" smtClean="0"/>
              <a:t>implementation</a:t>
            </a:r>
            <a:endParaRPr sz="360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38200" y="1905000"/>
            <a:ext cx="10602164" cy="2539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80" marR="5080" indent="-635" algn="l">
              <a:lnSpc>
                <a:spcPts val="3300"/>
              </a:lnSpc>
            </a:pPr>
            <a:r>
              <a:rPr dirty="0"/>
              <a:t>When </a:t>
            </a:r>
            <a:r>
              <a:rPr spc="-5" dirty="0"/>
              <a:t>faced </a:t>
            </a:r>
            <a:r>
              <a:rPr dirty="0"/>
              <a:t>with the choice between  interacting with subclasses or interacting</a:t>
            </a:r>
            <a:r>
              <a:rPr spc="-100" dirty="0"/>
              <a:t> </a:t>
            </a:r>
            <a:r>
              <a:rPr dirty="0" smtClean="0"/>
              <a:t>with</a:t>
            </a:r>
            <a:r>
              <a:rPr lang="en-US" dirty="0" smtClean="0"/>
              <a:t> </a:t>
            </a:r>
            <a:r>
              <a:rPr dirty="0" smtClean="0"/>
              <a:t>a </a:t>
            </a:r>
            <a:r>
              <a:rPr spc="-5" dirty="0"/>
              <a:t>supertype, </a:t>
            </a:r>
            <a:r>
              <a:rPr dirty="0"/>
              <a:t>choose the </a:t>
            </a:r>
            <a:r>
              <a:rPr spc="-5" dirty="0"/>
              <a:t>supertype.</a:t>
            </a:r>
            <a:r>
              <a:rPr spc="-25" dirty="0"/>
              <a:t> </a:t>
            </a:r>
            <a:endParaRPr lang="en-US" spc="80" dirty="0"/>
          </a:p>
          <a:p>
            <a:pPr marL="17780" marR="5080" indent="-635" algn="l">
              <a:lnSpc>
                <a:spcPts val="3300"/>
              </a:lnSpc>
            </a:pPr>
            <a:endParaRPr lang="en-US" spc="80" dirty="0"/>
          </a:p>
          <a:p>
            <a:pPr marL="17780" marR="5080" indent="-635" algn="l">
              <a:lnSpc>
                <a:spcPts val="3300"/>
              </a:lnSpc>
            </a:pPr>
            <a:r>
              <a:rPr dirty="0" smtClean="0"/>
              <a:t>Your </a:t>
            </a:r>
            <a:r>
              <a:rPr dirty="0"/>
              <a:t>code will be easier to extend and will  work with all of the </a:t>
            </a:r>
            <a:r>
              <a:rPr spc="-5" dirty="0"/>
              <a:t>interface's </a:t>
            </a:r>
            <a:r>
              <a:rPr dirty="0"/>
              <a:t>subclasses</a:t>
            </a:r>
            <a:r>
              <a:rPr spc="-45" dirty="0"/>
              <a:t> </a:t>
            </a:r>
            <a:r>
              <a:rPr dirty="0"/>
              <a:t>-  even those not yet</a:t>
            </a:r>
            <a:r>
              <a:rPr spc="-100" dirty="0"/>
              <a:t> </a:t>
            </a:r>
            <a:r>
              <a:rPr spc="10" dirty="0"/>
              <a:t>created</a:t>
            </a:r>
            <a:r>
              <a:rPr sz="3200" spc="10" dirty="0" smtClean="0"/>
              <a:t>.</a:t>
            </a:r>
            <a:endParaRPr sz="3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39" y="541339"/>
            <a:ext cx="589153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674370" algn="l"/>
                <a:tab pos="2080895" algn="l"/>
                <a:tab pos="3529965" algn="l"/>
              </a:tabLst>
            </a:pPr>
            <a:r>
              <a:rPr dirty="0"/>
              <a:t>2.	Code	to an	</a:t>
            </a:r>
            <a:r>
              <a:rPr dirty="0" smtClean="0"/>
              <a:t>inte</a:t>
            </a:r>
            <a:r>
              <a:rPr spc="-5" dirty="0" smtClean="0"/>
              <a:t>rf</a:t>
            </a:r>
            <a:r>
              <a:rPr dirty="0" smtClean="0"/>
              <a:t>ace</a:t>
            </a:r>
            <a:endParaRPr spc="120" dirty="0"/>
          </a:p>
        </p:txBody>
      </p:sp>
      <p:sp>
        <p:nvSpPr>
          <p:cNvPr id="3" name="object 3"/>
          <p:cNvSpPr txBox="1"/>
          <p:nvPr/>
        </p:nvSpPr>
        <p:spPr>
          <a:xfrm>
            <a:off x="2059940" y="1666240"/>
            <a:ext cx="7610475" cy="2386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109220" indent="-457200">
              <a:lnSpc>
                <a:spcPts val="3800"/>
              </a:lnSpc>
              <a:tabLst>
                <a:tab pos="469265" algn="l"/>
                <a:tab pos="1256665" algn="l"/>
                <a:tab pos="1812289" algn="l"/>
                <a:tab pos="2270760" algn="l"/>
                <a:tab pos="2498725" algn="l"/>
                <a:tab pos="3249930" algn="l"/>
                <a:tab pos="4149090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dirty="0">
                <a:latin typeface="Geneva"/>
                <a:cs typeface="Geneva"/>
              </a:rPr>
              <a:t>Note:	we	are	not talking</a:t>
            </a:r>
            <a:r>
              <a:rPr sz="3200" spc="-70" dirty="0">
                <a:latin typeface="Geneva"/>
                <a:cs typeface="Geneva"/>
              </a:rPr>
              <a:t> </a:t>
            </a:r>
            <a:r>
              <a:rPr sz="3200" dirty="0">
                <a:latin typeface="Geneva"/>
                <a:cs typeface="Geneva"/>
              </a:rPr>
              <a:t>just</a:t>
            </a:r>
            <a:r>
              <a:rPr sz="3200" spc="-35" dirty="0">
                <a:latin typeface="Geneva"/>
                <a:cs typeface="Geneva"/>
              </a:rPr>
              <a:t> </a:t>
            </a:r>
            <a:r>
              <a:rPr sz="3200" dirty="0">
                <a:latin typeface="Geneva"/>
                <a:cs typeface="Geneva"/>
              </a:rPr>
              <a:t>about  the	Java	</a:t>
            </a:r>
            <a:r>
              <a:rPr sz="3200" spc="-5" dirty="0">
                <a:latin typeface="Geneva"/>
                <a:cs typeface="Geneva"/>
              </a:rPr>
              <a:t>interface	</a:t>
            </a:r>
            <a:r>
              <a:rPr sz="3200" spc="5" dirty="0" smtClean="0">
                <a:latin typeface="Geneva"/>
                <a:cs typeface="Geneva"/>
              </a:rPr>
              <a:t>construct</a:t>
            </a:r>
            <a:endParaRPr sz="3200" dirty="0">
              <a:latin typeface="Geneva"/>
              <a:cs typeface="Geneva"/>
            </a:endParaRPr>
          </a:p>
          <a:p>
            <a:pPr marL="749300" marR="5080" indent="-279400">
              <a:lnSpc>
                <a:spcPct val="102400"/>
              </a:lnSpc>
              <a:spcBef>
                <a:spcPts val="1019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sz="2400" dirty="0">
                <a:latin typeface="Geneva"/>
                <a:cs typeface="Geneva"/>
              </a:rPr>
              <a:t>could be an interface, abstract class,</a:t>
            </a:r>
            <a:r>
              <a:rPr sz="2400" spc="-190" dirty="0">
                <a:latin typeface="Geneva"/>
                <a:cs typeface="Geneva"/>
              </a:rPr>
              <a:t> </a:t>
            </a:r>
            <a:r>
              <a:rPr sz="2400" dirty="0">
                <a:latin typeface="Geneva"/>
                <a:cs typeface="Geneva"/>
              </a:rPr>
              <a:t>concrete  </a:t>
            </a:r>
            <a:r>
              <a:rPr sz="2400" spc="-5" dirty="0">
                <a:latin typeface="Geneva"/>
                <a:cs typeface="Geneva"/>
              </a:rPr>
              <a:t>superclass,</a:t>
            </a:r>
            <a:r>
              <a:rPr sz="2400" spc="-75" dirty="0">
                <a:latin typeface="Geneva"/>
                <a:cs typeface="Geneva"/>
              </a:rPr>
              <a:t> </a:t>
            </a:r>
            <a:r>
              <a:rPr sz="2400" spc="10" dirty="0">
                <a:latin typeface="Geneva"/>
                <a:cs typeface="Geneva"/>
              </a:rPr>
              <a:t>etc</a:t>
            </a:r>
            <a:r>
              <a:rPr sz="2400" spc="10" dirty="0" smtClean="0">
                <a:latin typeface="Geneva"/>
                <a:cs typeface="Geneva"/>
              </a:rPr>
              <a:t>.</a:t>
            </a:r>
            <a:endParaRPr sz="2400" dirty="0">
              <a:latin typeface="Geneva"/>
              <a:cs typeface="Geneva"/>
            </a:endParaRPr>
          </a:p>
          <a:p>
            <a:pPr marL="469900">
              <a:spcBef>
                <a:spcPts val="117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sz="2400" dirty="0">
                <a:latin typeface="Geneva"/>
                <a:cs typeface="Geneva"/>
              </a:rPr>
              <a:t>favour interacting with</a:t>
            </a:r>
            <a:r>
              <a:rPr sz="2400" spc="-120" dirty="0">
                <a:latin typeface="Geneva"/>
                <a:cs typeface="Geneva"/>
              </a:rPr>
              <a:t> </a:t>
            </a:r>
            <a:r>
              <a:rPr sz="2400" dirty="0" smtClean="0">
                <a:latin typeface="Geneva"/>
                <a:cs typeface="Geneva"/>
              </a:rPr>
              <a:t>generalizations</a:t>
            </a:r>
            <a:endParaRPr sz="2400" dirty="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09600"/>
            <a:ext cx="11912067" cy="52466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48600" y="640080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www.reddit.com</a:t>
            </a:r>
            <a:r>
              <a:rPr lang="en-US" sz="900" dirty="0"/>
              <a:t>/r/</a:t>
            </a:r>
            <a:r>
              <a:rPr lang="en-US" sz="900" dirty="0" err="1"/>
              <a:t>ProgrammerHumor</a:t>
            </a:r>
            <a:r>
              <a:rPr lang="en-US" sz="900" dirty="0"/>
              <a:t>/comments/418x95/</a:t>
            </a:r>
            <a:r>
              <a:rPr lang="en-US" sz="900" dirty="0" err="1"/>
              <a:t>theory_vs_reality</a:t>
            </a:r>
            <a:r>
              <a:rPr lang="en-US" sz="9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9030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541339"/>
            <a:ext cx="754824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700905" algn="l"/>
              </a:tabLst>
            </a:pPr>
            <a:r>
              <a:rPr dirty="0"/>
              <a:t>Modelling</a:t>
            </a:r>
            <a:r>
              <a:rPr spc="-5" dirty="0"/>
              <a:t> </a:t>
            </a:r>
            <a:r>
              <a:rPr dirty="0"/>
              <a:t>Athletes	and</a:t>
            </a:r>
            <a:r>
              <a:rPr spc="-80" dirty="0"/>
              <a:t> </a:t>
            </a:r>
            <a:r>
              <a:rPr spc="15" dirty="0" smtClean="0"/>
              <a:t>Teams</a:t>
            </a:r>
            <a:endParaRPr spc="15" dirty="0"/>
          </a:p>
        </p:txBody>
      </p:sp>
      <p:sp>
        <p:nvSpPr>
          <p:cNvPr id="3" name="object 3"/>
          <p:cNvSpPr/>
          <p:nvPr/>
        </p:nvSpPr>
        <p:spPr>
          <a:xfrm>
            <a:off x="2441388" y="1600200"/>
            <a:ext cx="7309222" cy="45259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541339"/>
            <a:ext cx="754824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700905" algn="l"/>
              </a:tabLst>
            </a:pPr>
            <a:r>
              <a:rPr dirty="0"/>
              <a:t>Modelling</a:t>
            </a:r>
            <a:r>
              <a:rPr spc="-5" dirty="0"/>
              <a:t> </a:t>
            </a:r>
            <a:r>
              <a:rPr dirty="0"/>
              <a:t>Athletes	and</a:t>
            </a:r>
            <a:r>
              <a:rPr spc="-80" dirty="0"/>
              <a:t> </a:t>
            </a:r>
            <a:r>
              <a:rPr spc="15" dirty="0" smtClean="0"/>
              <a:t>Teams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2059940" y="1666240"/>
            <a:ext cx="6989445" cy="3072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indent="-457200">
              <a:lnSpc>
                <a:spcPts val="3800"/>
              </a:lnSpc>
              <a:tabLst>
                <a:tab pos="469265" algn="l"/>
                <a:tab pos="2030730" algn="l"/>
                <a:tab pos="2252980" algn="l"/>
                <a:tab pos="3417570" algn="l"/>
                <a:tab pos="3778250" algn="l"/>
                <a:tab pos="4418330" algn="l"/>
                <a:tab pos="6087110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dirty="0">
                <a:latin typeface="Geneva"/>
                <a:cs typeface="Geneva"/>
              </a:rPr>
              <a:t>Option:	create	a	</a:t>
            </a:r>
            <a:r>
              <a:rPr sz="3200" spc="-5" dirty="0">
                <a:latin typeface="Geneva"/>
                <a:cs typeface="Geneva"/>
              </a:rPr>
              <a:t>T</a:t>
            </a:r>
            <a:r>
              <a:rPr sz="3200" dirty="0">
                <a:latin typeface="Geneva"/>
                <a:cs typeface="Geneva"/>
              </a:rPr>
              <a:t>eam</a:t>
            </a:r>
            <a:r>
              <a:rPr sz="3200" spc="-5" dirty="0">
                <a:latin typeface="Geneva"/>
                <a:cs typeface="Geneva"/>
              </a:rPr>
              <a:t> </a:t>
            </a:r>
            <a:r>
              <a:rPr sz="3200" dirty="0">
                <a:latin typeface="Geneva"/>
                <a:cs typeface="Geneva"/>
              </a:rPr>
              <a:t>class	then  subclass	to</a:t>
            </a:r>
            <a:r>
              <a:rPr sz="3200" spc="15" dirty="0">
                <a:latin typeface="Geneva"/>
                <a:cs typeface="Geneva"/>
              </a:rPr>
              <a:t> </a:t>
            </a:r>
            <a:r>
              <a:rPr sz="3200" spc="-15" dirty="0">
                <a:latin typeface="Geneva"/>
                <a:cs typeface="Geneva"/>
              </a:rPr>
              <a:t>specific	</a:t>
            </a:r>
            <a:r>
              <a:rPr sz="3200" dirty="0">
                <a:latin typeface="Geneva"/>
                <a:cs typeface="Geneva"/>
              </a:rPr>
              <a:t>team</a:t>
            </a:r>
            <a:r>
              <a:rPr sz="3200" spc="-100" dirty="0">
                <a:latin typeface="Geneva"/>
                <a:cs typeface="Geneva"/>
              </a:rPr>
              <a:t> </a:t>
            </a:r>
            <a:r>
              <a:rPr sz="3200" spc="15" dirty="0" smtClean="0">
                <a:latin typeface="Geneva"/>
                <a:cs typeface="Geneva"/>
              </a:rPr>
              <a:t>types</a:t>
            </a:r>
            <a:endParaRPr sz="3200" dirty="0">
              <a:latin typeface="Geneva"/>
              <a:cs typeface="Geneva"/>
            </a:endParaRPr>
          </a:p>
          <a:p>
            <a:pPr marL="469900">
              <a:spcBef>
                <a:spcPts val="109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Helvetica"/>
                <a:cs typeface="Helvetica"/>
              </a:rPr>
              <a:t> </a:t>
            </a:r>
            <a:r>
              <a:rPr sz="2400" spc="-130" dirty="0">
                <a:latin typeface="Helvetica"/>
                <a:cs typeface="Helvetica"/>
              </a:rPr>
              <a:t> </a:t>
            </a:r>
            <a:r>
              <a:rPr sz="2400" dirty="0" smtClean="0">
                <a:latin typeface="Geneva"/>
                <a:cs typeface="Geneva"/>
              </a:rPr>
              <a:t>BaseballTeam</a:t>
            </a:r>
            <a:endParaRPr sz="2400" dirty="0">
              <a:latin typeface="Geneva"/>
              <a:cs typeface="Geneva"/>
            </a:endParaRPr>
          </a:p>
          <a:p>
            <a:pPr marL="469900">
              <a:spcBef>
                <a:spcPts val="132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Helvetica"/>
                <a:cs typeface="Helvetica"/>
              </a:rPr>
              <a:t> </a:t>
            </a:r>
            <a:r>
              <a:rPr sz="2400" spc="-190" dirty="0">
                <a:latin typeface="Helvetica"/>
                <a:cs typeface="Helvetica"/>
              </a:rPr>
              <a:t> </a:t>
            </a:r>
            <a:r>
              <a:rPr sz="2400" spc="5" dirty="0" smtClean="0">
                <a:latin typeface="Geneva"/>
                <a:cs typeface="Geneva"/>
              </a:rPr>
              <a:t>FootballTeam</a:t>
            </a:r>
            <a:endParaRPr sz="2400" dirty="0">
              <a:latin typeface="Geneva"/>
              <a:cs typeface="Geneva"/>
            </a:endParaRPr>
          </a:p>
          <a:p>
            <a:pPr marL="469900">
              <a:spcBef>
                <a:spcPts val="122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Helvetica"/>
                <a:cs typeface="Helvetica"/>
              </a:rPr>
              <a:t> </a:t>
            </a:r>
            <a:r>
              <a:rPr sz="2400" spc="-175" dirty="0">
                <a:latin typeface="Helvetica"/>
                <a:cs typeface="Helvetica"/>
              </a:rPr>
              <a:t> </a:t>
            </a:r>
            <a:r>
              <a:rPr sz="2400" spc="5" dirty="0" smtClean="0">
                <a:latin typeface="Geneva"/>
                <a:cs typeface="Geneva"/>
              </a:rPr>
              <a:t>TennisTeam</a:t>
            </a:r>
            <a:endParaRPr sz="2400" dirty="0">
              <a:latin typeface="Geneva"/>
              <a:cs typeface="Geneva"/>
            </a:endParaRPr>
          </a:p>
          <a:p>
            <a:pPr marL="469900">
              <a:spcBef>
                <a:spcPts val="122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Helvetica"/>
                <a:cs typeface="Helvetica"/>
              </a:rPr>
              <a:t> </a:t>
            </a:r>
            <a:r>
              <a:rPr sz="2400" spc="-190" dirty="0">
                <a:latin typeface="Helvetica"/>
                <a:cs typeface="Helvetica"/>
              </a:rPr>
              <a:t> </a:t>
            </a:r>
            <a:r>
              <a:rPr sz="2400" spc="35" dirty="0" smtClean="0">
                <a:latin typeface="Geneva"/>
                <a:cs typeface="Geneva"/>
              </a:rPr>
              <a:t>…</a:t>
            </a:r>
            <a:endParaRPr sz="2400" dirty="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541338"/>
            <a:ext cx="7548245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700905" algn="l"/>
              </a:tabLst>
            </a:pPr>
            <a:r>
              <a:rPr dirty="0"/>
              <a:t>Modelling</a:t>
            </a:r>
            <a:r>
              <a:rPr spc="-5" dirty="0"/>
              <a:t> </a:t>
            </a:r>
            <a:r>
              <a:rPr dirty="0"/>
              <a:t>Athletes	and</a:t>
            </a:r>
            <a:r>
              <a:rPr spc="-80" dirty="0"/>
              <a:t> </a:t>
            </a:r>
            <a:r>
              <a:rPr spc="15" dirty="0" smtClean="0"/>
              <a:t>Teams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2059939" y="1645921"/>
            <a:ext cx="7578090" cy="34438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69265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spc="10" dirty="0">
                <a:latin typeface="Geneva"/>
                <a:cs typeface="Geneva"/>
              </a:rPr>
              <a:t>Issues</a:t>
            </a:r>
            <a:r>
              <a:rPr sz="3200" spc="10" dirty="0" smtClean="0">
                <a:latin typeface="Geneva"/>
                <a:cs typeface="Geneva"/>
              </a:rPr>
              <a:t>:</a:t>
            </a:r>
            <a:endParaRPr sz="3200" dirty="0">
              <a:latin typeface="Geneva"/>
              <a:cs typeface="Geneva"/>
            </a:endParaRPr>
          </a:p>
          <a:p>
            <a:pPr marL="469900">
              <a:spcBef>
                <a:spcPts val="121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sz="2400" spc="-5" dirty="0">
                <a:latin typeface="Geneva"/>
                <a:cs typeface="Geneva"/>
              </a:rPr>
              <a:t>Creates large inheritance</a:t>
            </a:r>
            <a:r>
              <a:rPr sz="2400" spc="-120" dirty="0">
                <a:latin typeface="Geneva"/>
                <a:cs typeface="Geneva"/>
              </a:rPr>
              <a:t> </a:t>
            </a:r>
            <a:r>
              <a:rPr sz="2400" spc="5" dirty="0" smtClean="0">
                <a:latin typeface="Geneva"/>
                <a:cs typeface="Geneva"/>
              </a:rPr>
              <a:t>hierarchy</a:t>
            </a:r>
            <a:endParaRPr sz="2400" dirty="0">
              <a:latin typeface="Geneva"/>
              <a:cs typeface="Geneva"/>
            </a:endParaRPr>
          </a:p>
          <a:p>
            <a:pPr marL="1155700" marR="5080" indent="-228600">
              <a:lnSpc>
                <a:spcPct val="102400"/>
              </a:lnSpc>
              <a:spcBef>
                <a:spcPts val="1150"/>
              </a:spcBef>
            </a:pPr>
            <a:r>
              <a:rPr sz="2400" dirty="0">
                <a:latin typeface="Arial"/>
                <a:cs typeface="Arial"/>
              </a:rPr>
              <a:t>•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sz="2400" dirty="0">
                <a:latin typeface="Geneva"/>
                <a:cs typeface="Geneva"/>
              </a:rPr>
              <a:t>Would </a:t>
            </a:r>
            <a:r>
              <a:rPr sz="2400" spc="-5" dirty="0">
                <a:latin typeface="Geneva"/>
                <a:cs typeface="Geneva"/>
              </a:rPr>
              <a:t>mimic </a:t>
            </a:r>
            <a:r>
              <a:rPr sz="2400" dirty="0">
                <a:latin typeface="Geneva"/>
                <a:cs typeface="Geneva"/>
              </a:rPr>
              <a:t>the Athlete hierarchy with</a:t>
            </a:r>
            <a:r>
              <a:rPr sz="2400" spc="-125" dirty="0">
                <a:latin typeface="Geneva"/>
                <a:cs typeface="Geneva"/>
              </a:rPr>
              <a:t> </a:t>
            </a:r>
            <a:r>
              <a:rPr sz="2400" dirty="0">
                <a:latin typeface="Geneva"/>
                <a:cs typeface="Geneva"/>
              </a:rPr>
              <a:t>the  Team hierarchy</a:t>
            </a:r>
            <a:r>
              <a:rPr sz="2400" spc="-100" dirty="0">
                <a:latin typeface="Geneva"/>
                <a:cs typeface="Geneva"/>
              </a:rPr>
              <a:t> </a:t>
            </a:r>
            <a:endParaRPr sz="2400" dirty="0">
              <a:latin typeface="Geneva"/>
              <a:cs typeface="Geneva"/>
            </a:endParaRPr>
          </a:p>
          <a:p>
            <a:pPr marL="370840" algn="ctr">
              <a:spcBef>
                <a:spcPts val="1170"/>
              </a:spcBef>
            </a:pPr>
            <a:r>
              <a:rPr sz="2000" dirty="0">
                <a:latin typeface="Arial"/>
                <a:cs typeface="Arial"/>
              </a:rPr>
              <a:t>–</a:t>
            </a:r>
            <a:r>
              <a:rPr sz="2000" dirty="0">
                <a:latin typeface="Helvetica"/>
                <a:cs typeface="Helvetica"/>
              </a:rPr>
              <a:t>  </a:t>
            </a:r>
            <a:r>
              <a:rPr sz="2000" spc="-5" dirty="0">
                <a:latin typeface="Geneva"/>
                <a:cs typeface="Geneva"/>
              </a:rPr>
              <a:t>(BaseballPlayer </a:t>
            </a:r>
            <a:r>
              <a:rPr sz="2000" dirty="0">
                <a:latin typeface="Geneva"/>
                <a:cs typeface="Geneva"/>
              </a:rPr>
              <a:t>for </a:t>
            </a:r>
            <a:r>
              <a:rPr sz="2000" spc="-5" dirty="0">
                <a:latin typeface="Geneva"/>
                <a:cs typeface="Geneva"/>
              </a:rPr>
              <a:t>BaseballTeam, etc.</a:t>
            </a:r>
            <a:r>
              <a:rPr sz="2000" spc="-125" dirty="0">
                <a:latin typeface="Geneva"/>
                <a:cs typeface="Geneva"/>
              </a:rPr>
              <a:t> </a:t>
            </a:r>
            <a:r>
              <a:rPr sz="2000" spc="30" dirty="0" smtClean="0">
                <a:latin typeface="Geneva"/>
                <a:cs typeface="Geneva"/>
              </a:rPr>
              <a:t>)</a:t>
            </a:r>
            <a:endParaRPr sz="2000" dirty="0">
              <a:latin typeface="Geneva"/>
              <a:cs typeface="Geneva"/>
            </a:endParaRPr>
          </a:p>
          <a:p>
            <a:pPr marL="469900">
              <a:spcBef>
                <a:spcPts val="130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sz="2400" dirty="0">
                <a:latin typeface="Geneva"/>
                <a:cs typeface="Geneva"/>
              </a:rPr>
              <a:t>Code</a:t>
            </a:r>
            <a:r>
              <a:rPr sz="2400" spc="-180" dirty="0">
                <a:latin typeface="Geneva"/>
                <a:cs typeface="Geneva"/>
              </a:rPr>
              <a:t> </a:t>
            </a:r>
            <a:r>
              <a:rPr sz="2400" spc="5" dirty="0" smtClean="0">
                <a:latin typeface="Geneva"/>
                <a:cs typeface="Geneva"/>
              </a:rPr>
              <a:t>duplication</a:t>
            </a:r>
            <a:endParaRPr sz="2400" dirty="0">
              <a:latin typeface="Geneva"/>
              <a:cs typeface="Geneva"/>
            </a:endParaRPr>
          </a:p>
          <a:p>
            <a:pPr marL="469900">
              <a:spcBef>
                <a:spcPts val="122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sz="2400" dirty="0">
                <a:latin typeface="Geneva"/>
                <a:cs typeface="Geneva"/>
              </a:rPr>
              <a:t>Have to add new subclass for each new</a:t>
            </a:r>
            <a:r>
              <a:rPr sz="2400" spc="-180" dirty="0">
                <a:latin typeface="Geneva"/>
                <a:cs typeface="Geneva"/>
              </a:rPr>
              <a:t> </a:t>
            </a:r>
            <a:r>
              <a:rPr sz="2400" spc="10" dirty="0" smtClean="0">
                <a:latin typeface="Geneva"/>
                <a:cs typeface="Geneva"/>
              </a:rPr>
              <a:t>sport</a:t>
            </a:r>
            <a:endParaRPr sz="2400" dirty="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39" y="541339"/>
            <a:ext cx="589153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674370" algn="l"/>
                <a:tab pos="2080895" algn="l"/>
                <a:tab pos="3529965" algn="l"/>
              </a:tabLst>
            </a:pPr>
            <a:r>
              <a:rPr dirty="0"/>
              <a:t>2.	Code	to an	</a:t>
            </a:r>
            <a:r>
              <a:rPr dirty="0" smtClean="0"/>
              <a:t>inte</a:t>
            </a:r>
            <a:r>
              <a:rPr spc="-5" dirty="0" smtClean="0"/>
              <a:t>rf</a:t>
            </a:r>
            <a:r>
              <a:rPr dirty="0" smtClean="0"/>
              <a:t>ace</a:t>
            </a:r>
            <a:endParaRPr spc="120" dirty="0"/>
          </a:p>
        </p:txBody>
      </p:sp>
      <p:sp>
        <p:nvSpPr>
          <p:cNvPr id="3" name="object 3"/>
          <p:cNvSpPr/>
          <p:nvPr/>
        </p:nvSpPr>
        <p:spPr>
          <a:xfrm>
            <a:off x="1981200" y="1617492"/>
            <a:ext cx="8229598" cy="4491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39" y="541339"/>
            <a:ext cx="589153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674370" algn="l"/>
                <a:tab pos="2080895" algn="l"/>
                <a:tab pos="3529965" algn="l"/>
              </a:tabLst>
            </a:pPr>
            <a:r>
              <a:rPr dirty="0"/>
              <a:t>2.	Code	to an	</a:t>
            </a:r>
            <a:r>
              <a:rPr dirty="0" smtClean="0"/>
              <a:t>inte</a:t>
            </a:r>
            <a:r>
              <a:rPr spc="-5" dirty="0" smtClean="0"/>
              <a:t>rf</a:t>
            </a:r>
            <a:r>
              <a:rPr dirty="0" smtClean="0"/>
              <a:t>ace</a:t>
            </a:r>
            <a:endParaRPr spc="120" dirty="0"/>
          </a:p>
        </p:txBody>
      </p:sp>
      <p:sp>
        <p:nvSpPr>
          <p:cNvPr id="3" name="object 3"/>
          <p:cNvSpPr/>
          <p:nvPr/>
        </p:nvSpPr>
        <p:spPr>
          <a:xfrm>
            <a:off x="1990725" y="1600200"/>
            <a:ext cx="8210551" cy="45259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39" y="541338"/>
            <a:ext cx="5891530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674370" algn="l"/>
                <a:tab pos="2080895" algn="l"/>
                <a:tab pos="3529965" algn="l"/>
              </a:tabLst>
            </a:pPr>
            <a:r>
              <a:rPr dirty="0"/>
              <a:t>2.	Code	to an	</a:t>
            </a:r>
            <a:r>
              <a:rPr dirty="0" smtClean="0"/>
              <a:t>inte</a:t>
            </a:r>
            <a:r>
              <a:rPr spc="-5" dirty="0" smtClean="0"/>
              <a:t>rf</a:t>
            </a:r>
            <a:r>
              <a:rPr dirty="0" smtClean="0"/>
              <a:t>ace</a:t>
            </a:r>
            <a:endParaRPr spc="120" dirty="0"/>
          </a:p>
        </p:txBody>
      </p:sp>
      <p:sp>
        <p:nvSpPr>
          <p:cNvPr id="3" name="object 3"/>
          <p:cNvSpPr txBox="1"/>
          <p:nvPr/>
        </p:nvSpPr>
        <p:spPr>
          <a:xfrm>
            <a:off x="2059939" y="1645920"/>
            <a:ext cx="7049134" cy="42694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69265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spc="10" dirty="0">
                <a:latin typeface="Geneva"/>
                <a:cs typeface="Geneva"/>
              </a:rPr>
              <a:t>Gains</a:t>
            </a:r>
            <a:r>
              <a:rPr sz="3200" spc="10" dirty="0" smtClean="0">
                <a:latin typeface="Geneva"/>
                <a:cs typeface="Geneva"/>
              </a:rPr>
              <a:t>:</a:t>
            </a:r>
            <a:endParaRPr sz="3200" dirty="0">
              <a:latin typeface="Geneva"/>
              <a:cs typeface="Geneva"/>
            </a:endParaRPr>
          </a:p>
          <a:p>
            <a:pPr marL="469900">
              <a:spcBef>
                <a:spcPts val="121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sz="2400" dirty="0">
                <a:latin typeface="Geneva"/>
                <a:cs typeface="Geneva"/>
              </a:rPr>
              <a:t>Adds</a:t>
            </a:r>
            <a:r>
              <a:rPr sz="2400" spc="-200" dirty="0">
                <a:latin typeface="Geneva"/>
                <a:cs typeface="Geneva"/>
              </a:rPr>
              <a:t> </a:t>
            </a:r>
            <a:r>
              <a:rPr sz="2400" dirty="0" smtClean="0">
                <a:latin typeface="Geneva"/>
                <a:cs typeface="Geneva"/>
              </a:rPr>
              <a:t>flexibility</a:t>
            </a:r>
            <a:endParaRPr sz="2400" dirty="0">
              <a:latin typeface="Geneva"/>
              <a:cs typeface="Geneva"/>
            </a:endParaRPr>
          </a:p>
          <a:p>
            <a:pPr marL="1155700" marR="189230" indent="-228600">
              <a:lnSpc>
                <a:spcPct val="102400"/>
              </a:lnSpc>
              <a:spcBef>
                <a:spcPts val="1150"/>
              </a:spcBef>
            </a:pPr>
            <a:r>
              <a:rPr sz="2400" dirty="0">
                <a:latin typeface="Arial"/>
                <a:cs typeface="Arial"/>
              </a:rPr>
              <a:t>•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sz="2400" dirty="0">
                <a:latin typeface="Geneva"/>
                <a:cs typeface="Geneva"/>
              </a:rPr>
              <a:t>will work with any athlete - even</a:t>
            </a:r>
            <a:r>
              <a:rPr sz="2400" spc="-145" dirty="0">
                <a:latin typeface="Geneva"/>
                <a:cs typeface="Geneva"/>
              </a:rPr>
              <a:t> </a:t>
            </a:r>
            <a:r>
              <a:rPr lang="en-US" sz="2400" dirty="0" smtClean="0">
                <a:latin typeface="Geneva"/>
                <a:cs typeface="Geneva"/>
              </a:rPr>
              <a:t>for classes that are implemented in the future</a:t>
            </a:r>
            <a:endParaRPr sz="2400" dirty="0">
              <a:latin typeface="Geneva"/>
              <a:cs typeface="Geneva"/>
            </a:endParaRPr>
          </a:p>
          <a:p>
            <a:pPr marL="469900">
              <a:spcBef>
                <a:spcPts val="117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sz="2400" spc="-5" dirty="0">
                <a:latin typeface="Geneva"/>
                <a:cs typeface="Geneva"/>
              </a:rPr>
              <a:t>Simpler</a:t>
            </a:r>
            <a:r>
              <a:rPr sz="2400" spc="-155" dirty="0">
                <a:latin typeface="Geneva"/>
                <a:cs typeface="Geneva"/>
              </a:rPr>
              <a:t> </a:t>
            </a:r>
            <a:r>
              <a:rPr sz="2400" spc="5" dirty="0" smtClean="0">
                <a:latin typeface="Geneva"/>
                <a:cs typeface="Geneva"/>
              </a:rPr>
              <a:t>architecture</a:t>
            </a:r>
            <a:endParaRPr sz="2400" dirty="0">
              <a:latin typeface="Geneva"/>
              <a:cs typeface="Geneva"/>
            </a:endParaRPr>
          </a:p>
          <a:p>
            <a:pPr marL="469900">
              <a:spcBef>
                <a:spcPts val="132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sz="2400" dirty="0">
                <a:latin typeface="Geneva"/>
                <a:cs typeface="Geneva"/>
              </a:rPr>
              <a:t>Reduced</a:t>
            </a:r>
            <a:r>
              <a:rPr sz="2400" spc="-180" dirty="0">
                <a:latin typeface="Geneva"/>
                <a:cs typeface="Geneva"/>
              </a:rPr>
              <a:t> </a:t>
            </a:r>
            <a:r>
              <a:rPr sz="2400" spc="5" dirty="0" smtClean="0">
                <a:latin typeface="Geneva"/>
                <a:cs typeface="Geneva"/>
              </a:rPr>
              <a:t>duplication</a:t>
            </a:r>
            <a:endParaRPr sz="2400" dirty="0">
              <a:latin typeface="Geneva"/>
              <a:cs typeface="Geneva"/>
            </a:endParaRPr>
          </a:p>
          <a:p>
            <a:pPr marL="1155700" marR="5080" indent="-228600">
              <a:lnSpc>
                <a:spcPts val="2850"/>
              </a:lnSpc>
              <a:spcBef>
                <a:spcPts val="1340"/>
              </a:spcBef>
            </a:pPr>
            <a:r>
              <a:rPr sz="2400" dirty="0">
                <a:latin typeface="Arial"/>
                <a:cs typeface="Arial"/>
              </a:rPr>
              <a:t>•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sz="2400" dirty="0">
                <a:latin typeface="Geneva"/>
                <a:cs typeface="Geneva"/>
              </a:rPr>
              <a:t>In </a:t>
            </a:r>
            <a:r>
              <a:rPr sz="2400" spc="-15" dirty="0">
                <a:latin typeface="Geneva"/>
                <a:cs typeface="Geneva"/>
              </a:rPr>
              <a:t>first </a:t>
            </a:r>
            <a:r>
              <a:rPr sz="2400" dirty="0">
                <a:latin typeface="Geneva"/>
                <a:cs typeface="Geneva"/>
              </a:rPr>
              <a:t>approach, would have to have</a:t>
            </a:r>
            <a:r>
              <a:rPr sz="2400" spc="-120" dirty="0">
                <a:latin typeface="Geneva"/>
                <a:cs typeface="Geneva"/>
              </a:rPr>
              <a:t> </a:t>
            </a:r>
            <a:r>
              <a:rPr sz="2400" dirty="0">
                <a:latin typeface="Geneva"/>
                <a:cs typeface="Geneva"/>
              </a:rPr>
              <a:t>to  </a:t>
            </a:r>
            <a:r>
              <a:rPr sz="2400" spc="-5" dirty="0">
                <a:latin typeface="Geneva"/>
                <a:cs typeface="Geneva"/>
              </a:rPr>
              <a:t>implement </a:t>
            </a:r>
            <a:r>
              <a:rPr sz="2400" dirty="0">
                <a:latin typeface="Geneva"/>
                <a:cs typeface="Geneva"/>
              </a:rPr>
              <a:t>addPlayer </a:t>
            </a:r>
            <a:r>
              <a:rPr sz="2400" spc="-5" dirty="0">
                <a:latin typeface="Geneva"/>
                <a:cs typeface="Geneva"/>
              </a:rPr>
              <a:t>in each</a:t>
            </a:r>
            <a:r>
              <a:rPr sz="2400" spc="-30" dirty="0">
                <a:latin typeface="Geneva"/>
                <a:cs typeface="Geneva"/>
              </a:rPr>
              <a:t> </a:t>
            </a:r>
            <a:r>
              <a:rPr sz="2400" spc="5" dirty="0" smtClean="0">
                <a:latin typeface="Geneva"/>
                <a:cs typeface="Geneva"/>
              </a:rPr>
              <a:t>subclass</a:t>
            </a:r>
            <a:endParaRPr sz="2400" dirty="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0" y="304800"/>
            <a:ext cx="9067800" cy="5514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300"/>
              </a:lnSpc>
              <a:tabLst>
                <a:tab pos="608330" algn="l"/>
                <a:tab pos="5079365" algn="l"/>
              </a:tabLst>
            </a:pPr>
            <a:r>
              <a:rPr sz="3600" dirty="0"/>
              <a:t>3.	Favour</a:t>
            </a:r>
            <a:r>
              <a:rPr sz="3600" spc="-5" dirty="0"/>
              <a:t> </a:t>
            </a:r>
            <a:r>
              <a:rPr sz="3600" dirty="0" smtClean="0"/>
              <a:t>com</a:t>
            </a:r>
            <a:r>
              <a:rPr sz="3600" spc="-5" dirty="0" smtClean="0"/>
              <a:t>p</a:t>
            </a:r>
            <a:r>
              <a:rPr sz="3600" dirty="0" smtClean="0"/>
              <a:t>osition</a:t>
            </a:r>
            <a:r>
              <a:rPr lang="en-US" sz="3600" dirty="0"/>
              <a:t> </a:t>
            </a:r>
            <a:r>
              <a:rPr sz="3600" dirty="0" smtClean="0"/>
              <a:t>over</a:t>
            </a:r>
            <a:r>
              <a:rPr lang="en-US" sz="3600" dirty="0" smtClean="0"/>
              <a:t> </a:t>
            </a:r>
            <a:r>
              <a:rPr sz="3600" spc="5" dirty="0" smtClean="0"/>
              <a:t>inheritence</a:t>
            </a:r>
            <a:endParaRPr sz="360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905000" y="2133600"/>
            <a:ext cx="8001000" cy="170944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7780" marR="5080" algn="l">
              <a:lnSpc>
                <a:spcPts val="3300"/>
              </a:lnSpc>
              <a:spcBef>
                <a:spcPts val="130"/>
              </a:spcBef>
            </a:pPr>
            <a:r>
              <a:rPr spc="-5" dirty="0"/>
              <a:t>By favouring </a:t>
            </a:r>
            <a:r>
              <a:rPr dirty="0"/>
              <a:t>delegation, </a:t>
            </a:r>
            <a:r>
              <a:rPr spc="-5" dirty="0"/>
              <a:t>composition, </a:t>
            </a:r>
            <a:r>
              <a:rPr dirty="0"/>
              <a:t>and  aggregation over inheritance, we can</a:t>
            </a:r>
            <a:r>
              <a:rPr spc="-100" dirty="0"/>
              <a:t> </a:t>
            </a:r>
            <a:r>
              <a:rPr dirty="0" smtClean="0"/>
              <a:t>produce</a:t>
            </a:r>
            <a:r>
              <a:rPr lang="en-US" dirty="0" smtClean="0"/>
              <a:t> </a:t>
            </a:r>
            <a:r>
              <a:rPr spc="-5" dirty="0" smtClean="0"/>
              <a:t>software </a:t>
            </a:r>
            <a:r>
              <a:rPr dirty="0"/>
              <a:t>than is </a:t>
            </a:r>
            <a:r>
              <a:rPr spc="-5" dirty="0"/>
              <a:t>more </a:t>
            </a:r>
            <a:r>
              <a:rPr spc="-10" dirty="0"/>
              <a:t>flexible, </a:t>
            </a:r>
            <a:r>
              <a:rPr dirty="0"/>
              <a:t>and easier</a:t>
            </a:r>
            <a:r>
              <a:rPr spc="-20" dirty="0"/>
              <a:t> </a:t>
            </a:r>
            <a:r>
              <a:rPr dirty="0"/>
              <a:t>to  </a:t>
            </a:r>
            <a:r>
              <a:rPr spc="-5" dirty="0"/>
              <a:t>maintain, </a:t>
            </a:r>
            <a:r>
              <a:rPr dirty="0"/>
              <a:t>extend, and</a:t>
            </a:r>
            <a:r>
              <a:rPr spc="-45" dirty="0"/>
              <a:t> </a:t>
            </a:r>
            <a:r>
              <a:rPr spc="10" dirty="0"/>
              <a:t>reuse</a:t>
            </a:r>
            <a:r>
              <a:rPr spc="10" dirty="0" smtClean="0"/>
              <a:t>.</a:t>
            </a:r>
            <a:endParaRPr spc="1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39" y="541339"/>
            <a:ext cx="565531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674370" algn="l"/>
              </a:tabLst>
            </a:pPr>
            <a:r>
              <a:rPr dirty="0"/>
              <a:t>3.	Favour</a:t>
            </a:r>
            <a:r>
              <a:rPr spc="-50" dirty="0"/>
              <a:t> </a:t>
            </a:r>
            <a:r>
              <a:rPr spc="5" dirty="0" smtClean="0"/>
              <a:t>composition</a:t>
            </a:r>
            <a:endParaRPr spc="5" dirty="0"/>
          </a:p>
        </p:txBody>
      </p:sp>
      <p:sp>
        <p:nvSpPr>
          <p:cNvPr id="3" name="object 3"/>
          <p:cNvSpPr txBox="1"/>
          <p:nvPr/>
        </p:nvSpPr>
        <p:spPr>
          <a:xfrm>
            <a:off x="2059940" y="1666240"/>
            <a:ext cx="7967345" cy="46294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1499870" indent="-457200">
              <a:lnSpc>
                <a:spcPts val="3400"/>
              </a:lnSpc>
              <a:tabLst>
                <a:tab pos="469265" algn="l"/>
                <a:tab pos="2761615" algn="l"/>
                <a:tab pos="5067300" algn="l"/>
                <a:tab pos="5664835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dirty="0">
                <a:latin typeface="Geneva"/>
                <a:cs typeface="Geneva"/>
              </a:rPr>
              <a:t>Inheritance	establishes	an	IS-A  </a:t>
            </a:r>
            <a:r>
              <a:rPr sz="3200" spc="5" dirty="0" smtClean="0">
                <a:latin typeface="Geneva"/>
                <a:cs typeface="Geneva"/>
              </a:rPr>
              <a:t>relationship</a:t>
            </a:r>
            <a:endParaRPr lang="en-US" sz="3200" spc="5" dirty="0" smtClean="0">
              <a:latin typeface="Geneva"/>
              <a:cs typeface="Geneva"/>
            </a:endParaRPr>
          </a:p>
          <a:p>
            <a:pPr marL="469900" marR="5080" indent="-457200">
              <a:lnSpc>
                <a:spcPts val="3400"/>
              </a:lnSpc>
              <a:spcBef>
                <a:spcPts val="2500"/>
              </a:spcBef>
              <a:tabLst>
                <a:tab pos="469265" algn="l"/>
                <a:tab pos="3032125" algn="l"/>
                <a:tab pos="3385820" algn="l"/>
                <a:tab pos="5864860" algn="l"/>
                <a:tab pos="7729220" algn="l"/>
              </a:tabLst>
            </a:pPr>
            <a:r>
              <a:rPr sz="3200" dirty="0" smtClean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dirty="0">
                <a:latin typeface="Geneva"/>
                <a:cs typeface="Geneva"/>
              </a:rPr>
              <a:t>Com</a:t>
            </a:r>
            <a:r>
              <a:rPr sz="3200" spc="-5" dirty="0">
                <a:latin typeface="Geneva"/>
                <a:cs typeface="Geneva"/>
              </a:rPr>
              <a:t>p</a:t>
            </a:r>
            <a:r>
              <a:rPr sz="3200" dirty="0">
                <a:latin typeface="Geneva"/>
                <a:cs typeface="Geneva"/>
              </a:rPr>
              <a:t>osition	/	aggregation	establish	a  HAS-A relationship</a:t>
            </a:r>
            <a:r>
              <a:rPr sz="3200" spc="-100" dirty="0">
                <a:latin typeface="Geneva"/>
                <a:cs typeface="Geneva"/>
              </a:rPr>
              <a:t> </a:t>
            </a:r>
            <a:endParaRPr lang="en-US" sz="2400" spc="5" dirty="0" smtClean="0">
              <a:latin typeface="Geneva"/>
              <a:cs typeface="Geneva"/>
            </a:endParaRPr>
          </a:p>
          <a:p>
            <a:pPr>
              <a:spcBef>
                <a:spcPts val="4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469900" marR="229235" indent="-457200">
              <a:lnSpc>
                <a:spcPts val="3400"/>
              </a:lnSpc>
              <a:tabLst>
                <a:tab pos="469265" algn="l"/>
                <a:tab pos="1223645" algn="l"/>
                <a:tab pos="2772410" algn="l"/>
                <a:tab pos="3656965" algn="l"/>
                <a:tab pos="4254500" algn="l"/>
                <a:tab pos="6001385" algn="l"/>
                <a:tab pos="6541770" algn="l"/>
                <a:tab pos="7397115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lang="en-US" sz="3200" dirty="0" smtClean="0">
                <a:latin typeface="Geneva"/>
                <a:cs typeface="Geneva"/>
              </a:rPr>
              <a:t>Examples:</a:t>
            </a:r>
          </a:p>
          <a:p>
            <a:pPr marL="927100" marR="229235" lvl="1" indent="-457200">
              <a:lnSpc>
                <a:spcPts val="3400"/>
              </a:lnSpc>
              <a:buFont typeface="Arial" charset="0"/>
              <a:buChar char="•"/>
              <a:tabLst>
                <a:tab pos="469265" algn="l"/>
                <a:tab pos="1223645" algn="l"/>
                <a:tab pos="2772410" algn="l"/>
                <a:tab pos="3656965" algn="l"/>
                <a:tab pos="4254500" algn="l"/>
                <a:tab pos="6001385" algn="l"/>
                <a:tab pos="6541770" algn="l"/>
                <a:tab pos="7397115" algn="l"/>
              </a:tabLst>
            </a:pPr>
            <a:r>
              <a:rPr lang="en-US" sz="2400" dirty="0" smtClean="0">
                <a:latin typeface="Geneva"/>
                <a:cs typeface="Geneva"/>
              </a:rPr>
              <a:t>Is a baseball player an athlete?</a:t>
            </a:r>
          </a:p>
          <a:p>
            <a:pPr marL="927100" marR="229235" lvl="1" indent="-457200">
              <a:lnSpc>
                <a:spcPts val="3400"/>
              </a:lnSpc>
              <a:buFont typeface="Arial" charset="0"/>
              <a:buChar char="•"/>
              <a:tabLst>
                <a:tab pos="469265" algn="l"/>
                <a:tab pos="1223645" algn="l"/>
                <a:tab pos="2772410" algn="l"/>
                <a:tab pos="3656965" algn="l"/>
                <a:tab pos="4254500" algn="l"/>
                <a:tab pos="6001385" algn="l"/>
                <a:tab pos="6541770" algn="l"/>
                <a:tab pos="7397115" algn="l"/>
              </a:tabLst>
            </a:pPr>
            <a:r>
              <a:rPr lang="en-US" sz="2400" dirty="0" smtClean="0">
                <a:latin typeface="Geneva"/>
                <a:cs typeface="Geneva"/>
              </a:rPr>
              <a:t>Is a team composed of several athletes?</a:t>
            </a:r>
          </a:p>
          <a:p>
            <a:pPr marL="927100" marR="229235" lvl="1" indent="-457200">
              <a:lnSpc>
                <a:spcPts val="3400"/>
              </a:lnSpc>
              <a:buFont typeface="Arial" charset="0"/>
              <a:buChar char="•"/>
              <a:tabLst>
                <a:tab pos="469265" algn="l"/>
                <a:tab pos="1223645" algn="l"/>
                <a:tab pos="2772410" algn="l"/>
                <a:tab pos="3656965" algn="l"/>
                <a:tab pos="4254500" algn="l"/>
                <a:tab pos="6001385" algn="l"/>
                <a:tab pos="6541770" algn="l"/>
                <a:tab pos="7397115" algn="l"/>
              </a:tabLst>
            </a:pPr>
            <a:r>
              <a:rPr lang="en-US" sz="2400" dirty="0" smtClean="0">
                <a:latin typeface="Geneva"/>
                <a:cs typeface="Geneva"/>
              </a:rPr>
              <a:t>Is a team an athlete?</a:t>
            </a:r>
          </a:p>
          <a:p>
            <a:pPr marL="469900" marR="229235" indent="-457200">
              <a:lnSpc>
                <a:spcPts val="3400"/>
              </a:lnSpc>
              <a:tabLst>
                <a:tab pos="469265" algn="l"/>
                <a:tab pos="1223645" algn="l"/>
                <a:tab pos="2772410" algn="l"/>
                <a:tab pos="3656965" algn="l"/>
                <a:tab pos="4254500" algn="l"/>
                <a:tab pos="6001385" algn="l"/>
                <a:tab pos="6541770" algn="l"/>
                <a:tab pos="7397115" algn="l"/>
              </a:tabLst>
            </a:pPr>
            <a:endParaRPr sz="3200" dirty="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00600" y="1295400"/>
            <a:ext cx="304800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public interface </a:t>
            </a:r>
            <a:r>
              <a:rPr lang="en-US" sz="1600" dirty="0" smtClean="0">
                <a:latin typeface="Geneva" charset="0"/>
                <a:ea typeface="Geneva" charset="0"/>
                <a:cs typeface="Geneva" charset="0"/>
              </a:rPr>
              <a:t>Athlete {</a:t>
            </a:r>
            <a:br>
              <a:rPr lang="en-US" sz="1600" dirty="0" smtClean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 smtClean="0">
                <a:latin typeface="Geneva" charset="0"/>
                <a:ea typeface="Geneva" charset="0"/>
                <a:cs typeface="Geneva" charset="0"/>
              </a:rPr>
              <a:t>    String </a:t>
            </a:r>
            <a:r>
              <a:rPr lang="en-US" sz="1600" dirty="0" err="1" smtClean="0">
                <a:latin typeface="Geneva" charset="0"/>
                <a:ea typeface="Geneva" charset="0"/>
                <a:cs typeface="Geneva" charset="0"/>
              </a:rPr>
              <a:t>getSport</a:t>
            </a:r>
            <a:r>
              <a:rPr lang="en-US" sz="1600" dirty="0" smtClean="0">
                <a:latin typeface="Geneva" charset="0"/>
                <a:ea typeface="Geneva" charset="0"/>
                <a:cs typeface="Geneva" charset="0"/>
              </a:rPr>
              <a:t>();</a:t>
            </a:r>
            <a:br>
              <a:rPr lang="en-US" sz="1600" dirty="0" smtClean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 smtClean="0">
                <a:latin typeface="Geneva" charset="0"/>
                <a:ea typeface="Geneva" charset="0"/>
                <a:cs typeface="Geneva" charset="0"/>
              </a:rPr>
              <a:t>}</a:t>
            </a:r>
            <a:endParaRPr lang="en-US" sz="1600" dirty="0">
              <a:latin typeface="Geneva" charset="0"/>
              <a:ea typeface="Geneva" charset="0"/>
              <a:cs typeface="Genev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2973896"/>
            <a:ext cx="5019773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public class </a:t>
            </a:r>
            <a:r>
              <a:rPr lang="en-US" sz="1600" dirty="0" err="1">
                <a:latin typeface="Geneva" charset="0"/>
                <a:ea typeface="Geneva" charset="0"/>
                <a:cs typeface="Geneva" charset="0"/>
              </a:rPr>
              <a:t>BaseballPlayer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implements 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Athlete {</a:t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    </a:t>
            </a:r>
            <a:r>
              <a:rPr lang="en-US" sz="1600" b="1" dirty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public 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String </a:t>
            </a:r>
            <a:r>
              <a:rPr lang="en-US" sz="1600" dirty="0" err="1">
                <a:latin typeface="Geneva" charset="0"/>
                <a:ea typeface="Geneva" charset="0"/>
                <a:cs typeface="Geneva" charset="0"/>
              </a:rPr>
              <a:t>getSport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(){</a:t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        </a:t>
            </a:r>
            <a:r>
              <a:rPr lang="en-US" sz="1600" b="1" dirty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return </a:t>
            </a:r>
            <a:r>
              <a:rPr lang="en-US" sz="1600" b="1" dirty="0">
                <a:solidFill>
                  <a:srgbClr val="008000"/>
                </a:solidFill>
                <a:latin typeface="Geneva" charset="0"/>
                <a:ea typeface="Geneva" charset="0"/>
                <a:cs typeface="Geneva" charset="0"/>
              </a:rPr>
              <a:t>"Baseball"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;</a:t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    }</a:t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6629400" y="2973897"/>
            <a:ext cx="5105400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public class </a:t>
            </a:r>
            <a:r>
              <a:rPr lang="en-US" sz="1600" dirty="0" err="1" smtClean="0">
                <a:latin typeface="Geneva" charset="0"/>
                <a:ea typeface="Geneva" charset="0"/>
                <a:cs typeface="Geneva" charset="0"/>
              </a:rPr>
              <a:t>HockeyPlayer</a:t>
            </a:r>
            <a:r>
              <a:rPr lang="en-US" sz="1600" dirty="0" smtClean="0">
                <a:latin typeface="Geneva" charset="0"/>
                <a:ea typeface="Geneva" charset="0"/>
                <a:cs typeface="Geneva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implements </a:t>
            </a:r>
            <a:r>
              <a:rPr lang="en-US" sz="1600" dirty="0" smtClean="0">
                <a:latin typeface="Geneva" charset="0"/>
                <a:ea typeface="Geneva" charset="0"/>
                <a:cs typeface="Geneva" charset="0"/>
              </a:rPr>
              <a:t>Athlete {</a:t>
            </a:r>
            <a:br>
              <a:rPr lang="en-US" sz="1600" dirty="0" smtClean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 smtClean="0">
                <a:latin typeface="Geneva" charset="0"/>
                <a:ea typeface="Geneva" charset="0"/>
                <a:cs typeface="Geneva" charset="0"/>
              </a:rPr>
              <a:t>    </a:t>
            </a:r>
            <a:r>
              <a:rPr lang="en-US" sz="1600" b="1" dirty="0" smtClean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public </a:t>
            </a:r>
            <a:r>
              <a:rPr lang="en-US" sz="1600" dirty="0" smtClean="0">
                <a:latin typeface="Geneva" charset="0"/>
                <a:ea typeface="Geneva" charset="0"/>
                <a:cs typeface="Geneva" charset="0"/>
              </a:rPr>
              <a:t>String </a:t>
            </a:r>
            <a:r>
              <a:rPr lang="en-US" sz="1600" dirty="0" err="1" smtClean="0">
                <a:latin typeface="Geneva" charset="0"/>
                <a:ea typeface="Geneva" charset="0"/>
                <a:cs typeface="Geneva" charset="0"/>
              </a:rPr>
              <a:t>getSport</a:t>
            </a:r>
            <a:r>
              <a:rPr lang="en-US" sz="1600" dirty="0" smtClean="0">
                <a:latin typeface="Geneva" charset="0"/>
                <a:ea typeface="Geneva" charset="0"/>
                <a:cs typeface="Geneva" charset="0"/>
              </a:rPr>
              <a:t>(){</a:t>
            </a:r>
            <a:br>
              <a:rPr lang="en-US" sz="1600" dirty="0" smtClean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 smtClean="0">
                <a:latin typeface="Geneva" charset="0"/>
                <a:ea typeface="Geneva" charset="0"/>
                <a:cs typeface="Geneva" charset="0"/>
              </a:rPr>
              <a:t>        </a:t>
            </a:r>
            <a:r>
              <a:rPr lang="en-US" sz="1600" b="1" dirty="0" smtClean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return </a:t>
            </a:r>
            <a:r>
              <a:rPr lang="en-US" sz="1600" b="1" dirty="0" smtClean="0">
                <a:solidFill>
                  <a:srgbClr val="008000"/>
                </a:solidFill>
                <a:latin typeface="Geneva" charset="0"/>
                <a:ea typeface="Geneva" charset="0"/>
                <a:cs typeface="Geneva" charset="0"/>
              </a:rPr>
              <a:t>"Hockey"</a:t>
            </a:r>
            <a:r>
              <a:rPr lang="en-US" sz="1600" dirty="0" smtClean="0">
                <a:latin typeface="Geneva" charset="0"/>
                <a:ea typeface="Geneva" charset="0"/>
                <a:cs typeface="Geneva" charset="0"/>
              </a:rPr>
              <a:t>;</a:t>
            </a:r>
            <a:br>
              <a:rPr lang="en-US" sz="1600" dirty="0" smtClean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 smtClean="0">
                <a:latin typeface="Geneva" charset="0"/>
                <a:ea typeface="Geneva" charset="0"/>
                <a:cs typeface="Geneva" charset="0"/>
              </a:rPr>
              <a:t>    }</a:t>
            </a:r>
            <a:br>
              <a:rPr lang="en-US" sz="1600" dirty="0" smtClean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 smtClean="0">
                <a:latin typeface="Geneva" charset="0"/>
                <a:ea typeface="Geneva" charset="0"/>
                <a:cs typeface="Geneva" charset="0"/>
              </a:rPr>
              <a:t>}</a:t>
            </a:r>
            <a:endParaRPr lang="en-US" sz="1600" dirty="0">
              <a:latin typeface="Geneva" charset="0"/>
              <a:ea typeface="Geneva" charset="0"/>
              <a:cs typeface="Geneva" charset="0"/>
            </a:endParaRPr>
          </a:p>
        </p:txBody>
      </p:sp>
      <p:sp>
        <p:nvSpPr>
          <p:cNvPr id="11" name="object 2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565531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674370" algn="l"/>
              </a:tabLst>
            </a:pPr>
            <a:r>
              <a:rPr lang="en-US" dirty="0" smtClean="0"/>
              <a:t>Example</a:t>
            </a:r>
            <a:endParaRPr spc="5" dirty="0"/>
          </a:p>
        </p:txBody>
      </p:sp>
    </p:spTree>
    <p:extLst>
      <p:ext uri="{BB962C8B-B14F-4D97-AF65-F5344CB8AC3E}">
        <p14:creationId xmlns:p14="http://schemas.microsoft.com/office/powerpoint/2010/main" val="830559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304800"/>
            <a:ext cx="373380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public interface </a:t>
            </a:r>
            <a:r>
              <a:rPr lang="en-US" sz="1600" dirty="0" smtClean="0">
                <a:latin typeface="Geneva" charset="0"/>
                <a:ea typeface="Geneva" charset="0"/>
                <a:cs typeface="Geneva" charset="0"/>
              </a:rPr>
              <a:t>Team {</a:t>
            </a:r>
            <a:br>
              <a:rPr lang="en-US" sz="1600" dirty="0" smtClean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 smtClean="0">
                <a:latin typeface="Geneva" charset="0"/>
                <a:ea typeface="Geneva" charset="0"/>
                <a:cs typeface="Geneva" charset="0"/>
              </a:rPr>
              <a:t>    </a:t>
            </a:r>
            <a:r>
              <a:rPr lang="en-US" sz="1600" b="1" dirty="0" smtClean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public void </a:t>
            </a:r>
            <a:r>
              <a:rPr lang="en-US" sz="1600" dirty="0" err="1" smtClean="0">
                <a:latin typeface="Geneva" charset="0"/>
                <a:ea typeface="Geneva" charset="0"/>
                <a:cs typeface="Geneva" charset="0"/>
              </a:rPr>
              <a:t>addPlayer</a:t>
            </a:r>
            <a:r>
              <a:rPr lang="en-US" sz="1600" dirty="0" smtClean="0">
                <a:latin typeface="Geneva" charset="0"/>
                <a:ea typeface="Geneva" charset="0"/>
                <a:cs typeface="Geneva" charset="0"/>
              </a:rPr>
              <a:t>(Athlete a);</a:t>
            </a:r>
            <a:br>
              <a:rPr lang="en-US" sz="1600" dirty="0" smtClean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 smtClean="0">
                <a:latin typeface="Geneva" charset="0"/>
                <a:ea typeface="Geneva" charset="0"/>
                <a:cs typeface="Geneva" charset="0"/>
              </a:rPr>
              <a:t>}</a:t>
            </a:r>
            <a:endParaRPr lang="en-US" sz="1600" dirty="0">
              <a:latin typeface="Geneva" charset="0"/>
              <a:ea typeface="Geneva" charset="0"/>
              <a:cs typeface="Genev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15200" y="296944"/>
            <a:ext cx="457200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public interface 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Team&lt;</a:t>
            </a:r>
            <a:r>
              <a:rPr lang="en-US" sz="1600" dirty="0">
                <a:solidFill>
                  <a:srgbClr val="20999D"/>
                </a:solidFill>
                <a:latin typeface="Geneva" charset="0"/>
                <a:ea typeface="Geneva" charset="0"/>
                <a:cs typeface="Geneva" charset="0"/>
              </a:rPr>
              <a:t>A </a:t>
            </a:r>
            <a:r>
              <a:rPr lang="en-US" sz="1600" b="1" dirty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extends 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Athlete&gt; {</a:t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    </a:t>
            </a:r>
            <a:r>
              <a:rPr lang="en-US" sz="1600" b="1" dirty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public void </a:t>
            </a:r>
            <a:r>
              <a:rPr lang="en-US" sz="1600" dirty="0" err="1">
                <a:latin typeface="Geneva" charset="0"/>
                <a:ea typeface="Geneva" charset="0"/>
                <a:cs typeface="Geneva" charset="0"/>
              </a:rPr>
              <a:t>addPlayer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(</a:t>
            </a:r>
            <a:r>
              <a:rPr lang="en-US" sz="1600" dirty="0">
                <a:solidFill>
                  <a:srgbClr val="20999D"/>
                </a:solidFill>
                <a:latin typeface="Geneva" charset="0"/>
                <a:ea typeface="Geneva" charset="0"/>
                <a:cs typeface="Geneva" charset="0"/>
              </a:rPr>
              <a:t>A 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player);</a:t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 smtClean="0">
                <a:latin typeface="Geneva" charset="0"/>
                <a:ea typeface="Geneva" charset="0"/>
                <a:cs typeface="Geneva" charset="0"/>
              </a:rPr>
              <a:t>}</a:t>
            </a:r>
            <a:endParaRPr lang="en-US" sz="1600" dirty="0">
              <a:latin typeface="Geneva" charset="0"/>
              <a:ea typeface="Geneva" charset="0"/>
              <a:cs typeface="Genev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1371600"/>
            <a:ext cx="5486400" cy="45243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public </a:t>
            </a:r>
            <a:r>
              <a:rPr lang="en-US" sz="1600" b="1" dirty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class </a:t>
            </a:r>
            <a:r>
              <a:rPr lang="en-US" sz="1600" dirty="0" err="1">
                <a:latin typeface="Geneva" charset="0"/>
                <a:ea typeface="Geneva" charset="0"/>
                <a:cs typeface="Geneva" charset="0"/>
              </a:rPr>
              <a:t>HockeyTeam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implements 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Team {</a:t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/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    List&lt;Athlete&gt; </a:t>
            </a:r>
            <a:r>
              <a:rPr lang="en-US" sz="1600" b="1" dirty="0">
                <a:solidFill>
                  <a:srgbClr val="660E7A"/>
                </a:solidFill>
                <a:latin typeface="Geneva" charset="0"/>
                <a:ea typeface="Geneva" charset="0"/>
                <a:cs typeface="Geneva" charset="0"/>
              </a:rPr>
              <a:t>roster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;</a:t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/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    </a:t>
            </a:r>
            <a:r>
              <a:rPr lang="en-US" sz="1600" b="1" dirty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public </a:t>
            </a:r>
            <a:r>
              <a:rPr lang="en-US" sz="1600" dirty="0" err="1">
                <a:latin typeface="Geneva" charset="0"/>
                <a:ea typeface="Geneva" charset="0"/>
                <a:cs typeface="Geneva" charset="0"/>
              </a:rPr>
              <a:t>HockeyTeam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() {</a:t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        </a:t>
            </a:r>
            <a:r>
              <a:rPr lang="en-US" sz="1600" b="1" dirty="0" err="1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this</a:t>
            </a:r>
            <a:r>
              <a:rPr lang="en-US" sz="1600" dirty="0" err="1">
                <a:latin typeface="Geneva" charset="0"/>
                <a:ea typeface="Geneva" charset="0"/>
                <a:cs typeface="Geneva" charset="0"/>
              </a:rPr>
              <a:t>.</a:t>
            </a:r>
            <a:r>
              <a:rPr lang="en-US" sz="1600" b="1" dirty="0" err="1">
                <a:solidFill>
                  <a:srgbClr val="660E7A"/>
                </a:solidFill>
                <a:latin typeface="Geneva" charset="0"/>
                <a:ea typeface="Geneva" charset="0"/>
                <a:cs typeface="Geneva" charset="0"/>
              </a:rPr>
              <a:t>roster</a:t>
            </a:r>
            <a:r>
              <a:rPr lang="en-US" sz="1600" b="1" dirty="0">
                <a:solidFill>
                  <a:srgbClr val="660E7A"/>
                </a:solidFill>
                <a:latin typeface="Geneva" charset="0"/>
                <a:ea typeface="Geneva" charset="0"/>
                <a:cs typeface="Geneva" charset="0"/>
              </a:rPr>
              <a:t> 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= </a:t>
            </a:r>
            <a:r>
              <a:rPr lang="en-US" sz="1600" b="1" dirty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new </a:t>
            </a:r>
            <a:r>
              <a:rPr lang="en-US" sz="1600" dirty="0" err="1">
                <a:latin typeface="Geneva" charset="0"/>
                <a:ea typeface="Geneva" charset="0"/>
                <a:cs typeface="Geneva" charset="0"/>
              </a:rPr>
              <a:t>ArrayList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&lt;&gt;(</a:t>
            </a:r>
            <a:r>
              <a:rPr lang="en-US" sz="1600" dirty="0">
                <a:solidFill>
                  <a:srgbClr val="0000FF"/>
                </a:solidFill>
                <a:latin typeface="Geneva" charset="0"/>
                <a:ea typeface="Geneva" charset="0"/>
                <a:cs typeface="Geneva" charset="0"/>
              </a:rPr>
              <a:t>30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);</a:t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    }</a:t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/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    </a:t>
            </a:r>
            <a:r>
              <a:rPr lang="en-US" sz="1600" b="1" dirty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public void </a:t>
            </a:r>
            <a:r>
              <a:rPr lang="en-US" sz="1600" dirty="0" err="1">
                <a:latin typeface="Geneva" charset="0"/>
                <a:ea typeface="Geneva" charset="0"/>
                <a:cs typeface="Geneva" charset="0"/>
              </a:rPr>
              <a:t>addPlayer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(Athlete player){</a:t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        </a:t>
            </a:r>
            <a:r>
              <a:rPr lang="en-US" sz="1600" b="1" dirty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if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(player </a:t>
            </a:r>
            <a:r>
              <a:rPr lang="en-US" sz="1600" b="1" dirty="0" err="1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instanceof</a:t>
            </a:r>
            <a:r>
              <a:rPr lang="en-US" sz="1600" b="1" dirty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 </a:t>
            </a:r>
            <a:r>
              <a:rPr lang="en-US" sz="1600" dirty="0" err="1">
                <a:latin typeface="Geneva" charset="0"/>
                <a:ea typeface="Geneva" charset="0"/>
                <a:cs typeface="Geneva" charset="0"/>
              </a:rPr>
              <a:t>HockeyPlayer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){</a:t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            </a:t>
            </a:r>
            <a:r>
              <a:rPr lang="en-US" sz="1600" b="1" dirty="0" err="1">
                <a:solidFill>
                  <a:srgbClr val="660E7A"/>
                </a:solidFill>
                <a:latin typeface="Geneva" charset="0"/>
                <a:ea typeface="Geneva" charset="0"/>
                <a:cs typeface="Geneva" charset="0"/>
              </a:rPr>
              <a:t>roster</a:t>
            </a:r>
            <a:r>
              <a:rPr lang="en-US" sz="1600" dirty="0" err="1">
                <a:latin typeface="Geneva" charset="0"/>
                <a:ea typeface="Geneva" charset="0"/>
                <a:cs typeface="Geneva" charset="0"/>
              </a:rPr>
              <a:t>.add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(player);</a:t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        }</a:t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        </a:t>
            </a:r>
            <a:r>
              <a:rPr lang="en-US" sz="1600" b="1" dirty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else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{</a:t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            </a:t>
            </a:r>
            <a:r>
              <a:rPr lang="en-US" sz="1600" i="1" dirty="0">
                <a:solidFill>
                  <a:srgbClr val="808080"/>
                </a:solidFill>
                <a:latin typeface="Geneva" charset="0"/>
                <a:ea typeface="Geneva" charset="0"/>
                <a:cs typeface="Geneva" charset="0"/>
              </a:rPr>
              <a:t>// player is not a hockey player and probably</a:t>
            </a:r>
            <a:br>
              <a:rPr lang="en-US" sz="1600" i="1" dirty="0">
                <a:solidFill>
                  <a:srgbClr val="808080"/>
                </a:solidFill>
                <a:latin typeface="Geneva" charset="0"/>
                <a:ea typeface="Geneva" charset="0"/>
                <a:cs typeface="Geneva" charset="0"/>
              </a:rPr>
            </a:br>
            <a:r>
              <a:rPr lang="en-US" sz="1600" i="1" dirty="0">
                <a:solidFill>
                  <a:srgbClr val="808080"/>
                </a:solidFill>
                <a:latin typeface="Geneva" charset="0"/>
                <a:ea typeface="Geneva" charset="0"/>
                <a:cs typeface="Geneva" charset="0"/>
              </a:rPr>
              <a:t>            // shouldn't be on a hockey team</a:t>
            </a:r>
            <a:r>
              <a:rPr lang="en-US" sz="1600" i="1" dirty="0" smtClean="0">
                <a:solidFill>
                  <a:srgbClr val="808080"/>
                </a:solidFill>
                <a:latin typeface="Geneva" charset="0"/>
                <a:ea typeface="Geneva" charset="0"/>
                <a:cs typeface="Geneva" charset="0"/>
              </a:rPr>
              <a:t>...</a:t>
            </a:r>
            <a:r>
              <a:rPr lang="en-US" sz="1600" i="1" dirty="0">
                <a:solidFill>
                  <a:srgbClr val="808080"/>
                </a:solidFill>
                <a:latin typeface="Geneva" charset="0"/>
                <a:ea typeface="Geneva" charset="0"/>
                <a:cs typeface="Geneva" charset="0"/>
              </a:rPr>
              <a:t/>
            </a:r>
            <a:br>
              <a:rPr lang="en-US" sz="1600" i="1" dirty="0">
                <a:solidFill>
                  <a:srgbClr val="808080"/>
                </a:solidFill>
                <a:latin typeface="Geneva" charset="0"/>
                <a:ea typeface="Geneva" charset="0"/>
                <a:cs typeface="Geneva" charset="0"/>
              </a:rPr>
            </a:br>
            <a:r>
              <a:rPr lang="en-US" sz="1600" i="1" dirty="0">
                <a:solidFill>
                  <a:srgbClr val="808080"/>
                </a:solidFill>
                <a:latin typeface="Geneva" charset="0"/>
                <a:ea typeface="Geneva" charset="0"/>
                <a:cs typeface="Geneva" charset="0"/>
              </a:rPr>
              <a:t>        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}</a:t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    }</a:t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5791200" y="1378670"/>
            <a:ext cx="6248400" cy="32932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public class </a:t>
            </a:r>
            <a:r>
              <a:rPr lang="en-US" sz="1600" dirty="0" err="1">
                <a:latin typeface="Geneva" charset="0"/>
                <a:ea typeface="Geneva" charset="0"/>
                <a:cs typeface="Geneva" charset="0"/>
              </a:rPr>
              <a:t>HockeyTeam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implements 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Team&lt;</a:t>
            </a:r>
            <a:r>
              <a:rPr lang="en-US" sz="1600" dirty="0" err="1">
                <a:latin typeface="Geneva" charset="0"/>
                <a:ea typeface="Geneva" charset="0"/>
                <a:cs typeface="Geneva" charset="0"/>
              </a:rPr>
              <a:t>HockeyPlayer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&gt; {</a:t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/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    List&lt;Athlete&gt; </a:t>
            </a:r>
            <a:r>
              <a:rPr lang="en-US" sz="1600" b="1" dirty="0">
                <a:solidFill>
                  <a:srgbClr val="660E7A"/>
                </a:solidFill>
                <a:latin typeface="Geneva" charset="0"/>
                <a:ea typeface="Geneva" charset="0"/>
                <a:cs typeface="Geneva" charset="0"/>
              </a:rPr>
              <a:t>roster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;</a:t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/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    </a:t>
            </a:r>
            <a:r>
              <a:rPr lang="en-US" sz="1600" b="1" dirty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public </a:t>
            </a:r>
            <a:r>
              <a:rPr lang="en-US" sz="1600" dirty="0" err="1">
                <a:latin typeface="Geneva" charset="0"/>
                <a:ea typeface="Geneva" charset="0"/>
                <a:cs typeface="Geneva" charset="0"/>
              </a:rPr>
              <a:t>HockeyTeam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() {</a:t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        </a:t>
            </a:r>
            <a:r>
              <a:rPr lang="en-US" sz="1600" b="1" dirty="0" err="1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this</a:t>
            </a:r>
            <a:r>
              <a:rPr lang="en-US" sz="1600" dirty="0" err="1">
                <a:latin typeface="Geneva" charset="0"/>
                <a:ea typeface="Geneva" charset="0"/>
                <a:cs typeface="Geneva" charset="0"/>
              </a:rPr>
              <a:t>.</a:t>
            </a:r>
            <a:r>
              <a:rPr lang="en-US" sz="1600" b="1" dirty="0" err="1">
                <a:solidFill>
                  <a:srgbClr val="660E7A"/>
                </a:solidFill>
                <a:latin typeface="Geneva" charset="0"/>
                <a:ea typeface="Geneva" charset="0"/>
                <a:cs typeface="Geneva" charset="0"/>
              </a:rPr>
              <a:t>roster</a:t>
            </a:r>
            <a:r>
              <a:rPr lang="en-US" sz="1600" b="1" dirty="0">
                <a:solidFill>
                  <a:srgbClr val="660E7A"/>
                </a:solidFill>
                <a:latin typeface="Geneva" charset="0"/>
                <a:ea typeface="Geneva" charset="0"/>
                <a:cs typeface="Geneva" charset="0"/>
              </a:rPr>
              <a:t> 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= </a:t>
            </a:r>
            <a:r>
              <a:rPr lang="en-US" sz="1600" b="1" dirty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new </a:t>
            </a:r>
            <a:r>
              <a:rPr lang="en-US" sz="1600" dirty="0" err="1">
                <a:latin typeface="Geneva" charset="0"/>
                <a:ea typeface="Geneva" charset="0"/>
                <a:cs typeface="Geneva" charset="0"/>
              </a:rPr>
              <a:t>ArrayList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&lt;&gt;(</a:t>
            </a:r>
            <a:r>
              <a:rPr lang="en-US" sz="1600" dirty="0">
                <a:solidFill>
                  <a:srgbClr val="0000FF"/>
                </a:solidFill>
                <a:latin typeface="Geneva" charset="0"/>
                <a:ea typeface="Geneva" charset="0"/>
                <a:cs typeface="Geneva" charset="0"/>
              </a:rPr>
              <a:t>30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);</a:t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    }</a:t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/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    </a:t>
            </a:r>
            <a:r>
              <a:rPr lang="en-US" sz="1600" b="1" dirty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public void </a:t>
            </a:r>
            <a:r>
              <a:rPr lang="en-US" sz="1600" dirty="0" err="1">
                <a:latin typeface="Geneva" charset="0"/>
                <a:ea typeface="Geneva" charset="0"/>
                <a:cs typeface="Geneva" charset="0"/>
              </a:rPr>
              <a:t>addPlayer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(</a:t>
            </a:r>
            <a:r>
              <a:rPr lang="en-US" sz="1600" dirty="0" err="1">
                <a:latin typeface="Geneva" charset="0"/>
                <a:ea typeface="Geneva" charset="0"/>
                <a:cs typeface="Geneva" charset="0"/>
              </a:rPr>
              <a:t>HockeyPlayer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 player) {</a:t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        </a:t>
            </a:r>
            <a:r>
              <a:rPr lang="en-US" sz="1600" b="1" dirty="0" err="1">
                <a:solidFill>
                  <a:srgbClr val="660E7A"/>
                </a:solidFill>
                <a:latin typeface="Geneva" charset="0"/>
                <a:ea typeface="Geneva" charset="0"/>
                <a:cs typeface="Geneva" charset="0"/>
              </a:rPr>
              <a:t>roster</a:t>
            </a:r>
            <a:r>
              <a:rPr lang="en-US" sz="1600" dirty="0" err="1">
                <a:latin typeface="Geneva" charset="0"/>
                <a:ea typeface="Geneva" charset="0"/>
                <a:cs typeface="Geneva" charset="0"/>
              </a:rPr>
              <a:t>.add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(player);</a:t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    }</a:t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/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17676" y="5064918"/>
            <a:ext cx="5969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eneva" charset="0"/>
                <a:ea typeface="Geneva" charset="0"/>
                <a:cs typeface="Geneva" charset="0"/>
              </a:rPr>
              <a:t>What other changes could we make here?</a:t>
            </a:r>
            <a:endParaRPr lang="en-US" sz="2400" dirty="0">
              <a:latin typeface="Geneva" charset="0"/>
              <a:ea typeface="Geneva" charset="0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639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541338"/>
            <a:ext cx="1918335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smtClean="0"/>
              <a:t>Outline</a:t>
            </a:r>
            <a:endParaRPr spc="120" dirty="0"/>
          </a:p>
        </p:txBody>
      </p:sp>
      <p:sp>
        <p:nvSpPr>
          <p:cNvPr id="3" name="object 3"/>
          <p:cNvSpPr txBox="1"/>
          <p:nvPr/>
        </p:nvSpPr>
        <p:spPr>
          <a:xfrm>
            <a:off x="2059939" y="1645920"/>
            <a:ext cx="698373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69265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dirty="0">
                <a:latin typeface="Geneva"/>
                <a:cs typeface="Geneva"/>
              </a:rPr>
              <a:t>OO Design </a:t>
            </a:r>
            <a:r>
              <a:rPr sz="3200" spc="-5" dirty="0">
                <a:latin typeface="Geneva"/>
                <a:cs typeface="Geneva"/>
              </a:rPr>
              <a:t>principles </a:t>
            </a:r>
            <a:r>
              <a:rPr sz="3200" dirty="0">
                <a:latin typeface="Geneva"/>
                <a:cs typeface="Geneva"/>
              </a:rPr>
              <a:t>-</a:t>
            </a:r>
            <a:r>
              <a:rPr sz="3200" spc="-40" dirty="0">
                <a:latin typeface="Geneva"/>
                <a:cs typeface="Geneva"/>
              </a:rPr>
              <a:t> </a:t>
            </a:r>
            <a:r>
              <a:rPr sz="3200" spc="5" dirty="0" smtClean="0">
                <a:latin typeface="Geneva"/>
                <a:cs typeface="Geneva"/>
              </a:rPr>
              <a:t>Advanced</a:t>
            </a:r>
            <a:endParaRPr sz="3200" dirty="0">
              <a:latin typeface="Geneva"/>
              <a:cs typeface="Geneva"/>
            </a:endParaRPr>
          </a:p>
          <a:p>
            <a:pPr marL="12700">
              <a:spcBef>
                <a:spcPts val="2360"/>
              </a:spcBef>
              <a:tabLst>
                <a:tab pos="469265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dirty="0">
                <a:latin typeface="Geneva"/>
                <a:cs typeface="Geneva"/>
              </a:rPr>
              <a:t>OO Design</a:t>
            </a:r>
            <a:r>
              <a:rPr sz="3200" spc="-75" dirty="0">
                <a:latin typeface="Geneva"/>
                <a:cs typeface="Geneva"/>
              </a:rPr>
              <a:t> </a:t>
            </a:r>
            <a:r>
              <a:rPr sz="3200" spc="5" dirty="0" smtClean="0">
                <a:latin typeface="Geneva"/>
                <a:cs typeface="Geneva"/>
              </a:rPr>
              <a:t>patterns</a:t>
            </a:r>
            <a:endParaRPr sz="3200" dirty="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2514600"/>
            <a:ext cx="412082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latin typeface="Geneva" charset="0"/>
                <a:ea typeface="Geneva" charset="0"/>
                <a:cs typeface="Geneva" charset="0"/>
              </a:rPr>
              <a:t>Team </a:t>
            </a:r>
            <a:r>
              <a:rPr lang="en-US" sz="1600" dirty="0" err="1">
                <a:latin typeface="Geneva" charset="0"/>
                <a:ea typeface="Geneva" charset="0"/>
                <a:cs typeface="Geneva" charset="0"/>
              </a:rPr>
              <a:t>hteam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 = </a:t>
            </a:r>
            <a:r>
              <a:rPr lang="en-US" sz="1600" b="1" dirty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new </a:t>
            </a:r>
            <a:r>
              <a:rPr lang="en-US" sz="1600" dirty="0" err="1">
                <a:latin typeface="Geneva" charset="0"/>
                <a:ea typeface="Geneva" charset="0"/>
                <a:cs typeface="Geneva" charset="0"/>
              </a:rPr>
              <a:t>HockeyTeam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();</a:t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 err="1" smtClean="0">
                <a:latin typeface="Geneva" charset="0"/>
                <a:ea typeface="Geneva" charset="0"/>
                <a:cs typeface="Geneva" charset="0"/>
              </a:rPr>
              <a:t>hteam.addPlayer</a:t>
            </a:r>
            <a:r>
              <a:rPr lang="en-US" sz="1600" dirty="0" smtClean="0">
                <a:latin typeface="Geneva" charset="0"/>
                <a:ea typeface="Geneva" charset="0"/>
                <a:cs typeface="Geneva" charset="0"/>
              </a:rPr>
              <a:t>(</a:t>
            </a:r>
            <a:r>
              <a:rPr lang="en-US" sz="1600" b="1" dirty="0" smtClean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new </a:t>
            </a:r>
            <a:r>
              <a:rPr lang="en-US" sz="1600" dirty="0" err="1">
                <a:latin typeface="Geneva" charset="0"/>
                <a:ea typeface="Geneva" charset="0"/>
                <a:cs typeface="Geneva" charset="0"/>
              </a:rPr>
              <a:t>HockeyPlayer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());</a:t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/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 smtClean="0">
                <a:latin typeface="Geneva" charset="0"/>
                <a:ea typeface="Geneva" charset="0"/>
                <a:cs typeface="Geneva" charset="0"/>
              </a:rPr>
              <a:t>Team </a:t>
            </a:r>
            <a:r>
              <a:rPr lang="en-US" sz="1600" dirty="0" err="1">
                <a:latin typeface="Geneva" charset="0"/>
                <a:ea typeface="Geneva" charset="0"/>
                <a:cs typeface="Geneva" charset="0"/>
              </a:rPr>
              <a:t>bteam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 = </a:t>
            </a:r>
            <a:r>
              <a:rPr lang="en-US" sz="1600" b="1" dirty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new </a:t>
            </a:r>
            <a:r>
              <a:rPr lang="en-US" sz="1600" dirty="0" err="1">
                <a:latin typeface="Geneva" charset="0"/>
                <a:ea typeface="Geneva" charset="0"/>
                <a:cs typeface="Geneva" charset="0"/>
              </a:rPr>
              <a:t>BaseballTeam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();</a:t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 err="1" smtClean="0">
                <a:latin typeface="Geneva" charset="0"/>
                <a:ea typeface="Geneva" charset="0"/>
                <a:cs typeface="Geneva" charset="0"/>
              </a:rPr>
              <a:t>bteam.addPlayer</a:t>
            </a:r>
            <a:r>
              <a:rPr lang="en-US" sz="1600" dirty="0" smtClean="0">
                <a:latin typeface="Geneva" charset="0"/>
                <a:ea typeface="Geneva" charset="0"/>
                <a:cs typeface="Geneva" charset="0"/>
              </a:rPr>
              <a:t>(</a:t>
            </a:r>
            <a:r>
              <a:rPr lang="en-US" sz="1600" b="1" dirty="0" smtClean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new </a:t>
            </a:r>
            <a:r>
              <a:rPr lang="en-US" sz="1600" b="1" dirty="0" err="1" smtClean="0">
                <a:solidFill>
                  <a:srgbClr val="FF0000"/>
                </a:solidFill>
                <a:latin typeface="Geneva" charset="0"/>
                <a:ea typeface="Geneva" charset="0"/>
                <a:cs typeface="Geneva" charset="0"/>
              </a:rPr>
              <a:t>HockeyPlayer</a:t>
            </a:r>
            <a:r>
              <a:rPr lang="en-US" sz="1600" dirty="0" smtClean="0">
                <a:latin typeface="Geneva" charset="0"/>
                <a:ea typeface="Geneva" charset="0"/>
                <a:cs typeface="Geneva" charset="0"/>
              </a:rPr>
              <a:t>());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/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endParaRPr lang="en-US" sz="1600" dirty="0">
              <a:latin typeface="Geneva" charset="0"/>
              <a:ea typeface="Geneva" charset="0"/>
              <a:cs typeface="Genev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0" y="4338933"/>
            <a:ext cx="2836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eneva" charset="0"/>
                <a:ea typeface="Geneva" charset="0"/>
                <a:cs typeface="Geneva" charset="0"/>
              </a:rPr>
              <a:t>Compiles</a:t>
            </a:r>
            <a:r>
              <a:rPr lang="en-US" sz="2400" smtClean="0">
                <a:latin typeface="Geneva" charset="0"/>
                <a:ea typeface="Geneva" charset="0"/>
                <a:cs typeface="Geneva" charset="0"/>
              </a:rPr>
              <a:t>, crashes</a:t>
            </a:r>
            <a:endParaRPr lang="en-US" sz="2400" dirty="0">
              <a:latin typeface="Geneva" charset="0"/>
              <a:ea typeface="Geneva" charset="0"/>
              <a:cs typeface="Genev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55648" y="4338932"/>
            <a:ext cx="2767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eneva" charset="0"/>
                <a:ea typeface="Geneva" charset="0"/>
                <a:cs typeface="Geneva" charset="0"/>
              </a:rPr>
              <a:t>Does not compile</a:t>
            </a:r>
            <a:endParaRPr lang="en-US" sz="2400" dirty="0">
              <a:latin typeface="Geneva" charset="0"/>
              <a:ea typeface="Geneva" charset="0"/>
              <a:cs typeface="Genev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96000" y="3007042"/>
            <a:ext cx="54864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Team&lt;</a:t>
            </a:r>
            <a:r>
              <a:rPr lang="en-US" sz="1600" dirty="0" err="1">
                <a:latin typeface="Geneva" charset="0"/>
                <a:ea typeface="Geneva" charset="0"/>
                <a:cs typeface="Geneva" charset="0"/>
              </a:rPr>
              <a:t>BaseballPlayer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&gt; </a:t>
            </a:r>
            <a:r>
              <a:rPr lang="en-US" sz="1600" dirty="0" err="1" smtClean="0">
                <a:latin typeface="Geneva" charset="0"/>
                <a:ea typeface="Geneva" charset="0"/>
                <a:cs typeface="Geneva" charset="0"/>
              </a:rPr>
              <a:t>bteam</a:t>
            </a:r>
            <a:r>
              <a:rPr lang="en-US" sz="1600" dirty="0" smtClean="0">
                <a:latin typeface="Geneva" charset="0"/>
                <a:ea typeface="Geneva" charset="0"/>
                <a:cs typeface="Geneva" charset="0"/>
              </a:rPr>
              <a:t> 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= </a:t>
            </a:r>
            <a:r>
              <a:rPr lang="en-US" sz="1600" b="1" dirty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new </a:t>
            </a:r>
            <a:r>
              <a:rPr lang="en-US" sz="1600" dirty="0" err="1">
                <a:latin typeface="Geneva" charset="0"/>
                <a:ea typeface="Geneva" charset="0"/>
                <a:cs typeface="Geneva" charset="0"/>
              </a:rPr>
              <a:t>BaseballTeam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();</a:t>
            </a:r>
            <a:br>
              <a:rPr lang="en-US" sz="1600" dirty="0">
                <a:latin typeface="Geneva" charset="0"/>
                <a:ea typeface="Geneva" charset="0"/>
                <a:cs typeface="Geneva" charset="0"/>
              </a:rPr>
            </a:br>
            <a:r>
              <a:rPr lang="en-US" sz="1600" dirty="0" err="1" smtClean="0">
                <a:latin typeface="Geneva" charset="0"/>
                <a:ea typeface="Geneva" charset="0"/>
                <a:cs typeface="Geneva" charset="0"/>
              </a:rPr>
              <a:t>bteam.addPlayer</a:t>
            </a:r>
            <a:r>
              <a:rPr lang="en-US" sz="1600" dirty="0" smtClean="0">
                <a:latin typeface="Geneva" charset="0"/>
                <a:ea typeface="Geneva" charset="0"/>
                <a:cs typeface="Geneva" charset="0"/>
              </a:rPr>
              <a:t>(</a:t>
            </a:r>
            <a:r>
              <a:rPr lang="en-US" sz="1600" b="1" dirty="0" smtClean="0">
                <a:solidFill>
                  <a:srgbClr val="000080"/>
                </a:solidFill>
                <a:latin typeface="Geneva" charset="0"/>
                <a:ea typeface="Geneva" charset="0"/>
                <a:cs typeface="Geneva" charset="0"/>
              </a:rPr>
              <a:t>new </a:t>
            </a:r>
            <a:r>
              <a:rPr lang="en-US" sz="1600" b="1" dirty="0" err="1">
                <a:solidFill>
                  <a:srgbClr val="FF0000"/>
                </a:solidFill>
                <a:latin typeface="Geneva" charset="0"/>
                <a:ea typeface="Geneva" charset="0"/>
                <a:cs typeface="Geneva" charset="0"/>
              </a:rPr>
              <a:t>HockeyPlayer</a:t>
            </a:r>
            <a:r>
              <a:rPr lang="en-US" sz="1600" dirty="0">
                <a:latin typeface="Geneva" charset="0"/>
                <a:ea typeface="Geneva" charset="0"/>
                <a:cs typeface="Geneva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1652780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39" y="541339"/>
            <a:ext cx="322834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5" dirty="0" smtClean="0"/>
              <a:t>Composition</a:t>
            </a:r>
            <a:endParaRPr spc="5" dirty="0"/>
          </a:p>
        </p:txBody>
      </p:sp>
      <p:sp>
        <p:nvSpPr>
          <p:cNvPr id="3" name="object 3"/>
          <p:cNvSpPr txBox="1"/>
          <p:nvPr/>
        </p:nvSpPr>
        <p:spPr>
          <a:xfrm>
            <a:off x="2059940" y="1666240"/>
            <a:ext cx="8182609" cy="2265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335280" indent="-457200">
              <a:lnSpc>
                <a:spcPts val="3800"/>
              </a:lnSpc>
              <a:tabLst>
                <a:tab pos="469265" algn="l"/>
                <a:tab pos="1137920" algn="l"/>
                <a:tab pos="1612265" algn="l"/>
                <a:tab pos="2852420" algn="l"/>
                <a:tab pos="5199380" algn="l"/>
                <a:tab pos="6389370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dirty="0">
                <a:latin typeface="Geneva"/>
                <a:cs typeface="Geneva"/>
              </a:rPr>
              <a:t>An	object com</a:t>
            </a:r>
            <a:r>
              <a:rPr sz="3200" spc="-5" dirty="0">
                <a:latin typeface="Geneva"/>
                <a:cs typeface="Geneva"/>
              </a:rPr>
              <a:t>p</a:t>
            </a:r>
            <a:r>
              <a:rPr sz="3200" dirty="0">
                <a:latin typeface="Geneva"/>
                <a:cs typeface="Geneva"/>
              </a:rPr>
              <a:t>osed of	other	objects  owns	those	</a:t>
            </a:r>
            <a:r>
              <a:rPr sz="3200" spc="10" dirty="0" smtClean="0">
                <a:latin typeface="Geneva"/>
                <a:cs typeface="Geneva"/>
              </a:rPr>
              <a:t>objects</a:t>
            </a:r>
            <a:endParaRPr sz="3200" dirty="0">
              <a:latin typeface="Geneva"/>
              <a:cs typeface="Geneva"/>
            </a:endParaRPr>
          </a:p>
          <a:p>
            <a:pPr marL="469900" marR="5080" indent="-457200">
              <a:lnSpc>
                <a:spcPct val="101600"/>
              </a:lnSpc>
              <a:spcBef>
                <a:spcPts val="2175"/>
              </a:spcBef>
              <a:tabLst>
                <a:tab pos="469265" algn="l"/>
                <a:tab pos="1697989" algn="l"/>
                <a:tab pos="1807845" algn="l"/>
                <a:tab pos="2484755" algn="l"/>
                <a:tab pos="3392170" algn="l"/>
                <a:tab pos="3932554" algn="l"/>
                <a:tab pos="4300855" algn="l"/>
                <a:tab pos="5176520" algn="l"/>
                <a:tab pos="6026150" algn="l"/>
                <a:tab pos="6539865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dirty="0">
                <a:latin typeface="Geneva"/>
                <a:cs typeface="Geneva"/>
              </a:rPr>
              <a:t>When	the	object is	destroyed,	so</a:t>
            </a:r>
            <a:r>
              <a:rPr sz="3200" spc="-100" dirty="0">
                <a:latin typeface="Geneva"/>
                <a:cs typeface="Geneva"/>
              </a:rPr>
              <a:t> </a:t>
            </a:r>
            <a:r>
              <a:rPr sz="3200" dirty="0">
                <a:latin typeface="Geneva"/>
                <a:cs typeface="Geneva"/>
              </a:rPr>
              <a:t>are  all the		objects	of	which	it is	</a:t>
            </a:r>
            <a:r>
              <a:rPr sz="3200" dirty="0" smtClean="0">
                <a:latin typeface="Geneva"/>
                <a:cs typeface="Geneva"/>
              </a:rPr>
              <a:t>com</a:t>
            </a:r>
            <a:r>
              <a:rPr sz="3200" spc="-5" dirty="0" smtClean="0">
                <a:latin typeface="Geneva"/>
                <a:cs typeface="Geneva"/>
              </a:rPr>
              <a:t>p</a:t>
            </a:r>
            <a:r>
              <a:rPr sz="3200" dirty="0" smtClean="0">
                <a:latin typeface="Geneva"/>
                <a:cs typeface="Geneva"/>
              </a:rPr>
              <a:t>osed</a:t>
            </a:r>
            <a:endParaRPr sz="3200" dirty="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39" y="541339"/>
            <a:ext cx="322834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5" dirty="0" smtClean="0"/>
              <a:t>Composition</a:t>
            </a:r>
            <a:endParaRPr spc="5" dirty="0"/>
          </a:p>
        </p:txBody>
      </p:sp>
      <p:sp>
        <p:nvSpPr>
          <p:cNvPr id="3" name="object 3"/>
          <p:cNvSpPr/>
          <p:nvPr/>
        </p:nvSpPr>
        <p:spPr>
          <a:xfrm>
            <a:off x="3097355" y="1600200"/>
            <a:ext cx="5997287" cy="45259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39" y="541338"/>
            <a:ext cx="3228340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5" dirty="0" smtClean="0"/>
              <a:t>Composition</a:t>
            </a:r>
            <a:endParaRPr spc="5" dirty="0"/>
          </a:p>
        </p:txBody>
      </p:sp>
      <p:sp>
        <p:nvSpPr>
          <p:cNvPr id="3" name="object 3"/>
          <p:cNvSpPr txBox="1"/>
          <p:nvPr/>
        </p:nvSpPr>
        <p:spPr>
          <a:xfrm>
            <a:off x="2059939" y="1645920"/>
            <a:ext cx="7538720" cy="1527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tabLst>
                <a:tab pos="456565" algn="l"/>
                <a:tab pos="1663700" algn="l"/>
                <a:tab pos="2823210" algn="l"/>
                <a:tab pos="4683125" algn="l"/>
                <a:tab pos="5469890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dirty="0">
                <a:latin typeface="Geneva"/>
                <a:cs typeface="Geneva"/>
              </a:rPr>
              <a:t>Note:	not a	</a:t>
            </a:r>
            <a:r>
              <a:rPr sz="3200" spc="-5" dirty="0">
                <a:latin typeface="Geneva"/>
                <a:cs typeface="Geneva"/>
              </a:rPr>
              <a:t>model</a:t>
            </a:r>
            <a:r>
              <a:rPr sz="3200" spc="5" dirty="0">
                <a:latin typeface="Geneva"/>
                <a:cs typeface="Geneva"/>
              </a:rPr>
              <a:t> </a:t>
            </a:r>
            <a:r>
              <a:rPr sz="3200" dirty="0">
                <a:latin typeface="Geneva"/>
                <a:cs typeface="Geneva"/>
              </a:rPr>
              <a:t>of	the	real</a:t>
            </a:r>
            <a:r>
              <a:rPr sz="3200" spc="-95" dirty="0">
                <a:latin typeface="Geneva"/>
                <a:cs typeface="Geneva"/>
              </a:rPr>
              <a:t> </a:t>
            </a:r>
            <a:r>
              <a:rPr sz="3200" spc="15" dirty="0" smtClean="0">
                <a:latin typeface="Geneva"/>
                <a:cs typeface="Geneva"/>
              </a:rPr>
              <a:t>world</a:t>
            </a:r>
            <a:endParaRPr sz="3200" dirty="0">
              <a:latin typeface="Geneva"/>
              <a:cs typeface="Geneva"/>
            </a:endParaRPr>
          </a:p>
          <a:p>
            <a:pPr marL="469900">
              <a:spcBef>
                <a:spcPts val="121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sz="2400" dirty="0">
                <a:latin typeface="Geneva"/>
                <a:cs typeface="Geneva"/>
              </a:rPr>
              <a:t>Weapon exists on its own in the real</a:t>
            </a:r>
            <a:r>
              <a:rPr sz="2400" spc="-180" dirty="0">
                <a:latin typeface="Geneva"/>
                <a:cs typeface="Geneva"/>
              </a:rPr>
              <a:t> </a:t>
            </a:r>
            <a:r>
              <a:rPr sz="2400" spc="10" dirty="0" smtClean="0">
                <a:latin typeface="Geneva"/>
                <a:cs typeface="Geneva"/>
              </a:rPr>
              <a:t>world</a:t>
            </a:r>
            <a:endParaRPr sz="2400" dirty="0">
              <a:latin typeface="Geneva"/>
              <a:cs typeface="Geneva"/>
            </a:endParaRPr>
          </a:p>
          <a:p>
            <a:pPr marL="469900">
              <a:spcBef>
                <a:spcPts val="122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sz="2400" dirty="0">
                <a:latin typeface="Geneva"/>
                <a:cs typeface="Geneva"/>
              </a:rPr>
              <a:t>This </a:t>
            </a:r>
            <a:r>
              <a:rPr sz="2400" spc="-5" dirty="0">
                <a:latin typeface="Geneva"/>
                <a:cs typeface="Geneva"/>
              </a:rPr>
              <a:t>may </a:t>
            </a:r>
            <a:r>
              <a:rPr sz="2400" dirty="0">
                <a:latin typeface="Geneva"/>
                <a:cs typeface="Geneva"/>
              </a:rPr>
              <a:t>not be true in our</a:t>
            </a:r>
            <a:r>
              <a:rPr sz="2400" spc="-175" dirty="0">
                <a:latin typeface="Geneva"/>
                <a:cs typeface="Geneva"/>
              </a:rPr>
              <a:t> </a:t>
            </a:r>
            <a:r>
              <a:rPr sz="2400" spc="10" dirty="0" smtClean="0">
                <a:latin typeface="Geneva"/>
                <a:cs typeface="Geneva"/>
              </a:rPr>
              <a:t>model</a:t>
            </a:r>
            <a:endParaRPr sz="2400" dirty="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541339"/>
            <a:ext cx="321246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5" dirty="0" smtClean="0"/>
              <a:t>Aggregation</a:t>
            </a:r>
            <a:endParaRPr spc="5" dirty="0"/>
          </a:p>
        </p:txBody>
      </p:sp>
      <p:sp>
        <p:nvSpPr>
          <p:cNvPr id="3" name="object 3"/>
          <p:cNvSpPr txBox="1"/>
          <p:nvPr/>
        </p:nvSpPr>
        <p:spPr>
          <a:xfrm>
            <a:off x="2059939" y="1666240"/>
            <a:ext cx="7705090" cy="2443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indent="-457200">
              <a:lnSpc>
                <a:spcPts val="2800"/>
              </a:lnSpc>
              <a:tabLst>
                <a:tab pos="469265" algn="l"/>
              </a:tabLst>
            </a:pPr>
            <a:r>
              <a:rPr sz="2400" dirty="0">
                <a:latin typeface="Arial"/>
                <a:cs typeface="Arial"/>
              </a:rPr>
              <a:t>•</a:t>
            </a:r>
            <a:r>
              <a:rPr sz="2400" dirty="0">
                <a:latin typeface="Helvetica"/>
                <a:cs typeface="Helvetica"/>
              </a:rPr>
              <a:t> 	</a:t>
            </a:r>
            <a:r>
              <a:rPr sz="2400" dirty="0">
                <a:latin typeface="Geneva"/>
                <a:cs typeface="Geneva"/>
              </a:rPr>
              <a:t>An object composed of other objects</a:t>
            </a:r>
            <a:r>
              <a:rPr sz="2400" spc="-90" dirty="0">
                <a:latin typeface="Geneva"/>
                <a:cs typeface="Geneva"/>
              </a:rPr>
              <a:t> </a:t>
            </a:r>
            <a:r>
              <a:rPr sz="2400" dirty="0">
                <a:latin typeface="Geneva"/>
                <a:cs typeface="Geneva"/>
              </a:rPr>
              <a:t>uses</a:t>
            </a:r>
            <a:r>
              <a:rPr sz="2400" spc="-15" dirty="0">
                <a:latin typeface="Geneva"/>
                <a:cs typeface="Geneva"/>
              </a:rPr>
              <a:t> </a:t>
            </a:r>
            <a:r>
              <a:rPr sz="2400" dirty="0">
                <a:latin typeface="Geneva"/>
                <a:cs typeface="Geneva"/>
              </a:rPr>
              <a:t>those  </a:t>
            </a:r>
            <a:r>
              <a:rPr sz="2400" spc="5" dirty="0" smtClean="0">
                <a:latin typeface="Geneva"/>
                <a:cs typeface="Geneva"/>
              </a:rPr>
              <a:t>objects</a:t>
            </a:r>
            <a:endParaRPr sz="2400" dirty="0">
              <a:latin typeface="Geneva"/>
              <a:cs typeface="Geneva"/>
            </a:endParaRPr>
          </a:p>
          <a:p>
            <a:pPr marL="12700">
              <a:spcBef>
                <a:spcPts val="2340"/>
              </a:spcBef>
              <a:tabLst>
                <a:tab pos="469265" algn="l"/>
              </a:tabLst>
            </a:pPr>
            <a:r>
              <a:rPr sz="2400" dirty="0">
                <a:latin typeface="Arial"/>
                <a:cs typeface="Arial"/>
              </a:rPr>
              <a:t>•</a:t>
            </a:r>
            <a:r>
              <a:rPr sz="2400" dirty="0">
                <a:latin typeface="Helvetica"/>
                <a:cs typeface="Helvetica"/>
              </a:rPr>
              <a:t> 	</a:t>
            </a:r>
            <a:r>
              <a:rPr sz="2400" dirty="0">
                <a:latin typeface="Geneva"/>
                <a:cs typeface="Geneva"/>
              </a:rPr>
              <a:t>Those objects exist outside of the</a:t>
            </a:r>
            <a:r>
              <a:rPr sz="2400" spc="-100" dirty="0">
                <a:latin typeface="Geneva"/>
                <a:cs typeface="Geneva"/>
              </a:rPr>
              <a:t> </a:t>
            </a:r>
            <a:r>
              <a:rPr sz="2400" spc="10" dirty="0" smtClean="0">
                <a:latin typeface="Geneva"/>
                <a:cs typeface="Geneva"/>
              </a:rPr>
              <a:t>object</a:t>
            </a:r>
            <a:endParaRPr sz="2400" dirty="0">
              <a:latin typeface="Geneva"/>
              <a:cs typeface="Geneva"/>
            </a:endParaRPr>
          </a:p>
          <a:p>
            <a:pPr marL="469900" marR="278765" indent="-457200">
              <a:lnSpc>
                <a:spcPct val="100699"/>
              </a:lnSpc>
              <a:spcBef>
                <a:spcPts val="2400"/>
              </a:spcBef>
              <a:tabLst>
                <a:tab pos="469265" algn="l"/>
              </a:tabLst>
            </a:pPr>
            <a:r>
              <a:rPr sz="2400" dirty="0">
                <a:latin typeface="Arial"/>
                <a:cs typeface="Arial"/>
              </a:rPr>
              <a:t>•</a:t>
            </a:r>
            <a:r>
              <a:rPr sz="2400" dirty="0">
                <a:latin typeface="Helvetica"/>
                <a:cs typeface="Helvetica"/>
              </a:rPr>
              <a:t> 	</a:t>
            </a:r>
            <a:r>
              <a:rPr sz="2400" dirty="0">
                <a:latin typeface="Geneva"/>
                <a:cs typeface="Geneva"/>
              </a:rPr>
              <a:t>When the object is destroyed, the</a:t>
            </a:r>
            <a:r>
              <a:rPr sz="2400" spc="-90" dirty="0">
                <a:latin typeface="Geneva"/>
                <a:cs typeface="Geneva"/>
              </a:rPr>
              <a:t> </a:t>
            </a:r>
            <a:r>
              <a:rPr sz="2400" dirty="0">
                <a:latin typeface="Geneva"/>
                <a:cs typeface="Geneva"/>
              </a:rPr>
              <a:t>objects</a:t>
            </a:r>
            <a:r>
              <a:rPr sz="2400" spc="-15" dirty="0">
                <a:latin typeface="Geneva"/>
                <a:cs typeface="Geneva"/>
              </a:rPr>
              <a:t> </a:t>
            </a:r>
            <a:r>
              <a:rPr sz="2400" dirty="0">
                <a:latin typeface="Geneva"/>
                <a:cs typeface="Geneva"/>
              </a:rPr>
              <a:t>that  compose it</a:t>
            </a:r>
            <a:r>
              <a:rPr sz="2400" spc="-70" dirty="0">
                <a:latin typeface="Geneva"/>
                <a:cs typeface="Geneva"/>
              </a:rPr>
              <a:t> </a:t>
            </a:r>
            <a:r>
              <a:rPr sz="2400" spc="5" dirty="0" smtClean="0">
                <a:latin typeface="Geneva"/>
                <a:cs typeface="Geneva"/>
              </a:rPr>
              <a:t>remain</a:t>
            </a:r>
            <a:endParaRPr sz="2400" dirty="0">
              <a:latin typeface="Geneva"/>
              <a:cs typeface="Genev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81200" y="4158247"/>
            <a:ext cx="8229598" cy="21340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39" y="541339"/>
            <a:ext cx="7284084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3215005" algn="l"/>
                <a:tab pos="4084320" algn="l"/>
              </a:tabLst>
            </a:pPr>
            <a:r>
              <a:rPr spc="-5" dirty="0"/>
              <a:t>Composition	</a:t>
            </a:r>
            <a:r>
              <a:rPr dirty="0"/>
              <a:t>vs.	</a:t>
            </a:r>
            <a:r>
              <a:rPr spc="5" dirty="0" smtClean="0"/>
              <a:t>Aggregation</a:t>
            </a:r>
            <a:endParaRPr spc="5" dirty="0"/>
          </a:p>
        </p:txBody>
      </p:sp>
      <p:sp>
        <p:nvSpPr>
          <p:cNvPr id="3" name="object 3"/>
          <p:cNvSpPr txBox="1"/>
          <p:nvPr/>
        </p:nvSpPr>
        <p:spPr>
          <a:xfrm>
            <a:off x="2059940" y="1645920"/>
            <a:ext cx="3654425" cy="203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69265" algn="l"/>
              </a:tabLst>
            </a:pPr>
            <a:r>
              <a:rPr sz="2800" dirty="0">
                <a:latin typeface="Arial"/>
                <a:cs typeface="Arial"/>
              </a:rPr>
              <a:t>•</a:t>
            </a:r>
            <a:r>
              <a:rPr sz="2800" dirty="0">
                <a:latin typeface="Helvetica"/>
                <a:cs typeface="Helvetica"/>
              </a:rPr>
              <a:t> 	</a:t>
            </a:r>
            <a:r>
              <a:rPr sz="2800" spc="10" dirty="0" smtClean="0">
                <a:latin typeface="Geneva"/>
                <a:cs typeface="Geneva"/>
              </a:rPr>
              <a:t>OWNS-A</a:t>
            </a:r>
            <a:endParaRPr sz="2800" dirty="0">
              <a:latin typeface="Geneva"/>
              <a:cs typeface="Geneva"/>
            </a:endParaRPr>
          </a:p>
          <a:p>
            <a:pPr marL="469900" marR="5080" indent="-457200">
              <a:lnSpc>
                <a:spcPct val="99700"/>
              </a:lnSpc>
              <a:spcBef>
                <a:spcPts val="2350"/>
              </a:spcBef>
              <a:tabLst>
                <a:tab pos="469265" algn="l"/>
              </a:tabLst>
            </a:pPr>
            <a:r>
              <a:rPr sz="2800" dirty="0">
                <a:latin typeface="Arial"/>
                <a:cs typeface="Arial"/>
              </a:rPr>
              <a:t>•</a:t>
            </a:r>
            <a:r>
              <a:rPr sz="2800" dirty="0">
                <a:latin typeface="Helvetica"/>
                <a:cs typeface="Helvetica"/>
              </a:rPr>
              <a:t> 	</a:t>
            </a:r>
            <a:r>
              <a:rPr sz="2800" dirty="0">
                <a:latin typeface="Geneva"/>
                <a:cs typeface="Geneva"/>
              </a:rPr>
              <a:t>Object</a:t>
            </a:r>
            <a:r>
              <a:rPr sz="2800" spc="-40" dirty="0">
                <a:latin typeface="Geneva"/>
                <a:cs typeface="Geneva"/>
              </a:rPr>
              <a:t> </a:t>
            </a:r>
            <a:r>
              <a:rPr sz="2800" dirty="0">
                <a:latin typeface="Geneva"/>
                <a:cs typeface="Geneva"/>
              </a:rPr>
              <a:t>only</a:t>
            </a:r>
            <a:r>
              <a:rPr sz="2800" spc="-40" dirty="0">
                <a:latin typeface="Geneva"/>
                <a:cs typeface="Geneva"/>
              </a:rPr>
              <a:t> </a:t>
            </a:r>
            <a:r>
              <a:rPr sz="2800" spc="-5" dirty="0">
                <a:latin typeface="Geneva"/>
                <a:cs typeface="Geneva"/>
              </a:rPr>
              <a:t>makes </a:t>
            </a:r>
            <a:r>
              <a:rPr sz="2800" dirty="0">
                <a:latin typeface="Geneva"/>
                <a:cs typeface="Geneva"/>
              </a:rPr>
              <a:t> sense as part of  </a:t>
            </a:r>
            <a:r>
              <a:rPr sz="2800" spc="-5" dirty="0">
                <a:latin typeface="Geneva"/>
                <a:cs typeface="Geneva"/>
              </a:rPr>
              <a:t>this</a:t>
            </a:r>
            <a:r>
              <a:rPr sz="2800" spc="-70" dirty="0">
                <a:latin typeface="Geneva"/>
                <a:cs typeface="Geneva"/>
              </a:rPr>
              <a:t> </a:t>
            </a:r>
            <a:r>
              <a:rPr sz="2800" spc="10" dirty="0" smtClean="0">
                <a:latin typeface="Geneva"/>
                <a:cs typeface="Geneva"/>
              </a:rPr>
              <a:t>class</a:t>
            </a:r>
            <a:endParaRPr sz="2800" dirty="0">
              <a:latin typeface="Geneva"/>
              <a:cs typeface="Genev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50941" y="1645920"/>
            <a:ext cx="3863975" cy="203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69265" algn="l"/>
              </a:tabLst>
            </a:pPr>
            <a:r>
              <a:rPr sz="2800" dirty="0">
                <a:latin typeface="Arial"/>
                <a:cs typeface="Arial"/>
              </a:rPr>
              <a:t>•</a:t>
            </a:r>
            <a:r>
              <a:rPr sz="2800" dirty="0">
                <a:latin typeface="Helvetica"/>
                <a:cs typeface="Helvetica"/>
              </a:rPr>
              <a:t> 	</a:t>
            </a:r>
            <a:r>
              <a:rPr sz="2800" spc="10" dirty="0" smtClean="0">
                <a:latin typeface="Geneva"/>
                <a:cs typeface="Geneva"/>
              </a:rPr>
              <a:t>HAS-A</a:t>
            </a:r>
            <a:endParaRPr sz="2800" dirty="0">
              <a:latin typeface="Geneva"/>
              <a:cs typeface="Geneva"/>
            </a:endParaRPr>
          </a:p>
          <a:p>
            <a:pPr marL="469900" marR="5080" indent="-457200">
              <a:lnSpc>
                <a:spcPct val="99700"/>
              </a:lnSpc>
              <a:spcBef>
                <a:spcPts val="2350"/>
              </a:spcBef>
              <a:tabLst>
                <a:tab pos="469265" algn="l"/>
              </a:tabLst>
            </a:pPr>
            <a:r>
              <a:rPr sz="2800" dirty="0">
                <a:latin typeface="Arial"/>
                <a:cs typeface="Arial"/>
              </a:rPr>
              <a:t>•</a:t>
            </a:r>
            <a:r>
              <a:rPr sz="2800" dirty="0">
                <a:latin typeface="Helvetica"/>
                <a:cs typeface="Helvetica"/>
              </a:rPr>
              <a:t> 	</a:t>
            </a:r>
            <a:r>
              <a:rPr sz="2800" dirty="0">
                <a:latin typeface="Geneva"/>
                <a:cs typeface="Geneva"/>
              </a:rPr>
              <a:t>Object</a:t>
            </a:r>
            <a:r>
              <a:rPr sz="2800" spc="-45" dirty="0">
                <a:latin typeface="Geneva"/>
                <a:cs typeface="Geneva"/>
              </a:rPr>
              <a:t> </a:t>
            </a:r>
            <a:r>
              <a:rPr sz="2800" spc="-5" dirty="0">
                <a:latin typeface="Geneva"/>
                <a:cs typeface="Geneva"/>
              </a:rPr>
              <a:t>may</a:t>
            </a:r>
            <a:r>
              <a:rPr sz="2800" spc="-45" dirty="0">
                <a:latin typeface="Geneva"/>
                <a:cs typeface="Geneva"/>
              </a:rPr>
              <a:t> </a:t>
            </a:r>
            <a:r>
              <a:rPr sz="2800" dirty="0">
                <a:latin typeface="Geneva"/>
                <a:cs typeface="Geneva"/>
              </a:rPr>
              <a:t>be  needed outside</a:t>
            </a:r>
            <a:r>
              <a:rPr sz="2800" spc="-100" dirty="0">
                <a:latin typeface="Geneva"/>
                <a:cs typeface="Geneva"/>
              </a:rPr>
              <a:t> </a:t>
            </a:r>
            <a:r>
              <a:rPr sz="2800" dirty="0">
                <a:latin typeface="Geneva"/>
                <a:cs typeface="Geneva"/>
              </a:rPr>
              <a:t>this  </a:t>
            </a:r>
            <a:r>
              <a:rPr sz="2800" spc="10" dirty="0" smtClean="0">
                <a:latin typeface="Geneva"/>
                <a:cs typeface="Geneva"/>
              </a:rPr>
              <a:t>class</a:t>
            </a:r>
            <a:endParaRPr sz="2800" dirty="0">
              <a:latin typeface="Geneva"/>
              <a:cs typeface="Genev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0" y="4343400"/>
            <a:ext cx="8153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Geneva" charset="0"/>
                <a:ea typeface="Geneva" charset="0"/>
                <a:cs typeface="Geneva" charset="0"/>
              </a:rPr>
              <a:t>Players and Teams example:</a:t>
            </a:r>
          </a:p>
          <a:p>
            <a:endParaRPr lang="en-US" sz="2800" dirty="0" smtClean="0">
              <a:latin typeface="Geneva" charset="0"/>
              <a:ea typeface="Geneva" charset="0"/>
              <a:cs typeface="Geneva" charset="0"/>
            </a:endParaRPr>
          </a:p>
          <a:p>
            <a:r>
              <a:rPr lang="en-US" sz="2800" dirty="0" smtClean="0">
                <a:latin typeface="Geneva" charset="0"/>
                <a:ea typeface="Geneva" charset="0"/>
                <a:cs typeface="Geneva" charset="0"/>
              </a:rPr>
              <a:t>Is this relationship OWNS-A or HAS-A?</a:t>
            </a:r>
          </a:p>
          <a:p>
            <a:r>
              <a:rPr lang="en-US" sz="2800" dirty="0" smtClean="0">
                <a:latin typeface="Geneva" charset="0"/>
                <a:ea typeface="Geneva" charset="0"/>
                <a:cs typeface="Geneva" charset="0"/>
              </a:rPr>
              <a:t>How could we change this?</a:t>
            </a:r>
            <a:endParaRPr lang="en-US" sz="2800" dirty="0">
              <a:latin typeface="Geneva" charset="0"/>
              <a:ea typeface="Geneva" charset="0"/>
              <a:cs typeface="Geneva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39" y="541338"/>
            <a:ext cx="4070350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Design</a:t>
            </a:r>
            <a:r>
              <a:rPr spc="-50" dirty="0"/>
              <a:t> </a:t>
            </a:r>
            <a:r>
              <a:rPr spc="10" dirty="0" smtClean="0"/>
              <a:t>Patterns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2059940" y="1639571"/>
            <a:ext cx="8017509" cy="404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9235" algn="ctr">
              <a:lnSpc>
                <a:spcPts val="2430"/>
              </a:lnSpc>
            </a:pPr>
            <a:r>
              <a:rPr sz="2050" spc="-40" dirty="0">
                <a:latin typeface="Geneva"/>
                <a:cs typeface="Geneva"/>
              </a:rPr>
              <a:t>A </a:t>
            </a:r>
            <a:r>
              <a:rPr sz="2050" spc="-25" dirty="0">
                <a:latin typeface="Geneva"/>
                <a:cs typeface="Geneva"/>
              </a:rPr>
              <a:t>solution </a:t>
            </a:r>
            <a:r>
              <a:rPr sz="2050" spc="-30" dirty="0">
                <a:latin typeface="Geneva"/>
                <a:cs typeface="Geneva"/>
              </a:rPr>
              <a:t>to an abstract software problem</a:t>
            </a:r>
            <a:r>
              <a:rPr sz="2050" spc="50" dirty="0">
                <a:latin typeface="Geneva"/>
                <a:cs typeface="Geneva"/>
              </a:rPr>
              <a:t> </a:t>
            </a:r>
            <a:endParaRPr sz="2050" dirty="0">
              <a:latin typeface="Geneva"/>
              <a:cs typeface="Geneva"/>
            </a:endParaRPr>
          </a:p>
          <a:p>
            <a:pPr marL="144780" algn="ctr">
              <a:lnSpc>
                <a:spcPts val="2430"/>
              </a:lnSpc>
            </a:pPr>
            <a:r>
              <a:rPr sz="2050" spc="-25" dirty="0">
                <a:latin typeface="Geneva"/>
                <a:cs typeface="Geneva"/>
              </a:rPr>
              <a:t>within </a:t>
            </a:r>
            <a:r>
              <a:rPr sz="2050" spc="-30" dirty="0">
                <a:latin typeface="Geneva"/>
                <a:cs typeface="Geneva"/>
              </a:rPr>
              <a:t>a </a:t>
            </a:r>
            <a:r>
              <a:rPr sz="2050" spc="-25" dirty="0">
                <a:latin typeface="Geneva"/>
                <a:cs typeface="Geneva"/>
              </a:rPr>
              <a:t>particular</a:t>
            </a:r>
            <a:r>
              <a:rPr sz="2050" spc="-60" dirty="0">
                <a:latin typeface="Geneva"/>
                <a:cs typeface="Geneva"/>
              </a:rPr>
              <a:t> </a:t>
            </a:r>
            <a:r>
              <a:rPr sz="2050" spc="-20" dirty="0" smtClean="0">
                <a:latin typeface="Geneva"/>
                <a:cs typeface="Geneva"/>
              </a:rPr>
              <a:t>context</a:t>
            </a:r>
            <a:endParaRPr sz="2050" dirty="0">
              <a:latin typeface="Geneva"/>
              <a:cs typeface="Geneva"/>
            </a:endParaRPr>
          </a:p>
          <a:p>
            <a:pPr marL="12700">
              <a:spcBef>
                <a:spcPts val="740"/>
              </a:spcBef>
              <a:tabLst>
                <a:tab pos="469265" algn="l"/>
              </a:tabLst>
            </a:pPr>
            <a:r>
              <a:rPr sz="2000" dirty="0">
                <a:latin typeface="Arial"/>
                <a:cs typeface="Arial"/>
              </a:rPr>
              <a:t>•</a:t>
            </a:r>
            <a:r>
              <a:rPr sz="2000" dirty="0">
                <a:latin typeface="Helvetica"/>
                <a:cs typeface="Helvetica"/>
              </a:rPr>
              <a:t> 	</a:t>
            </a:r>
            <a:r>
              <a:rPr sz="2050" spc="-20" dirty="0" smtClean="0">
                <a:latin typeface="Geneva"/>
                <a:cs typeface="Geneva"/>
              </a:rPr>
              <a:t>Abstract</a:t>
            </a:r>
            <a:endParaRPr sz="2000" dirty="0">
              <a:latin typeface="Geneva"/>
              <a:cs typeface="Geneva"/>
            </a:endParaRPr>
          </a:p>
          <a:p>
            <a:pPr marL="469900">
              <a:spcBef>
                <a:spcPts val="840"/>
              </a:spcBef>
              <a:tabLst>
                <a:tab pos="755015" algn="l"/>
              </a:tabLst>
            </a:pPr>
            <a:r>
              <a:rPr sz="1500" dirty="0">
                <a:latin typeface="Arial"/>
                <a:cs typeface="Arial"/>
              </a:rPr>
              <a:t>–</a:t>
            </a:r>
            <a:r>
              <a:rPr sz="1500" dirty="0">
                <a:latin typeface="Helvetica"/>
                <a:cs typeface="Helvetica"/>
              </a:rPr>
              <a:t> 	</a:t>
            </a:r>
            <a:r>
              <a:rPr sz="1500" dirty="0">
                <a:latin typeface="Geneva"/>
                <a:cs typeface="Geneva"/>
              </a:rPr>
              <a:t>Not </a:t>
            </a:r>
            <a:r>
              <a:rPr sz="1500" spc="-5" dirty="0">
                <a:latin typeface="Geneva"/>
                <a:cs typeface="Geneva"/>
              </a:rPr>
              <a:t>specific </a:t>
            </a:r>
            <a:r>
              <a:rPr sz="1500" dirty="0">
                <a:latin typeface="Geneva"/>
                <a:cs typeface="Geneva"/>
              </a:rPr>
              <a:t>to a</a:t>
            </a:r>
            <a:r>
              <a:rPr sz="1500" spc="-55" dirty="0">
                <a:latin typeface="Geneva"/>
                <a:cs typeface="Geneva"/>
              </a:rPr>
              <a:t> </a:t>
            </a:r>
            <a:r>
              <a:rPr sz="1500" dirty="0" smtClean="0">
                <a:latin typeface="Geneva"/>
                <a:cs typeface="Geneva"/>
              </a:rPr>
              <a:t>language</a:t>
            </a:r>
            <a:endParaRPr sz="1500" dirty="0">
              <a:latin typeface="Geneva"/>
              <a:cs typeface="Geneva"/>
            </a:endParaRPr>
          </a:p>
          <a:p>
            <a:pPr>
              <a:lnSpc>
                <a:spcPct val="100000"/>
              </a:lnSpc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tabLst>
                <a:tab pos="469265" algn="l"/>
              </a:tabLst>
            </a:pPr>
            <a:r>
              <a:rPr sz="2000" dirty="0">
                <a:latin typeface="Arial"/>
                <a:cs typeface="Arial"/>
              </a:rPr>
              <a:t>•</a:t>
            </a:r>
            <a:r>
              <a:rPr sz="2000" dirty="0">
                <a:latin typeface="Helvetica"/>
                <a:cs typeface="Helvetica"/>
              </a:rPr>
              <a:t> 	</a:t>
            </a:r>
            <a:r>
              <a:rPr sz="2050" spc="-30" dirty="0">
                <a:latin typeface="Geneva"/>
                <a:cs typeface="Geneva"/>
              </a:rPr>
              <a:t>Context</a:t>
            </a:r>
            <a:r>
              <a:rPr sz="2050" spc="-105" dirty="0">
                <a:latin typeface="Geneva"/>
                <a:cs typeface="Geneva"/>
              </a:rPr>
              <a:t> </a:t>
            </a:r>
            <a:endParaRPr sz="2000" dirty="0">
              <a:latin typeface="Geneva"/>
              <a:cs typeface="Geneva"/>
            </a:endParaRPr>
          </a:p>
          <a:p>
            <a:pPr marL="469900">
              <a:spcBef>
                <a:spcPts val="835"/>
              </a:spcBef>
              <a:tabLst>
                <a:tab pos="755015" algn="l"/>
              </a:tabLst>
            </a:pPr>
            <a:r>
              <a:rPr sz="1500" dirty="0">
                <a:latin typeface="Arial"/>
                <a:cs typeface="Arial"/>
              </a:rPr>
              <a:t>–</a:t>
            </a:r>
            <a:r>
              <a:rPr sz="1500" dirty="0">
                <a:latin typeface="Helvetica"/>
                <a:cs typeface="Helvetica"/>
              </a:rPr>
              <a:t> 	</a:t>
            </a:r>
            <a:r>
              <a:rPr sz="1500" dirty="0">
                <a:latin typeface="Geneva"/>
                <a:cs typeface="Geneva"/>
              </a:rPr>
              <a:t>Common situations in code</a:t>
            </a:r>
            <a:r>
              <a:rPr sz="1500" spc="-100" dirty="0">
                <a:latin typeface="Geneva"/>
                <a:cs typeface="Geneva"/>
              </a:rPr>
              <a:t> </a:t>
            </a:r>
            <a:r>
              <a:rPr sz="1500" spc="5" dirty="0" smtClean="0">
                <a:latin typeface="Geneva"/>
                <a:cs typeface="Geneva"/>
              </a:rPr>
              <a:t>design</a:t>
            </a:r>
            <a:endParaRPr sz="1500" dirty="0">
              <a:latin typeface="Geneva"/>
              <a:cs typeface="Geneva"/>
            </a:endParaRPr>
          </a:p>
          <a:p>
            <a:pPr>
              <a:lnSpc>
                <a:spcPct val="100000"/>
              </a:lnSpc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tabLst>
                <a:tab pos="469265" algn="l"/>
              </a:tabLst>
            </a:pPr>
            <a:r>
              <a:rPr sz="2000" dirty="0">
                <a:latin typeface="Arial"/>
                <a:cs typeface="Arial"/>
              </a:rPr>
              <a:t>•</a:t>
            </a:r>
            <a:r>
              <a:rPr sz="2000" dirty="0">
                <a:latin typeface="Helvetica"/>
                <a:cs typeface="Helvetica"/>
              </a:rPr>
              <a:t> 	</a:t>
            </a:r>
            <a:r>
              <a:rPr sz="2050" spc="-20" dirty="0" smtClean="0">
                <a:latin typeface="Geneva"/>
                <a:cs typeface="Geneva"/>
              </a:rPr>
              <a:t>Problem</a:t>
            </a:r>
            <a:endParaRPr sz="2000" dirty="0">
              <a:latin typeface="Geneva"/>
              <a:cs typeface="Geneva"/>
            </a:endParaRPr>
          </a:p>
          <a:p>
            <a:pPr marL="469900">
              <a:spcBef>
                <a:spcPts val="840"/>
              </a:spcBef>
              <a:tabLst>
                <a:tab pos="755015" algn="l"/>
              </a:tabLst>
            </a:pPr>
            <a:r>
              <a:rPr sz="1500" dirty="0">
                <a:latin typeface="Arial"/>
                <a:cs typeface="Arial"/>
              </a:rPr>
              <a:t>–</a:t>
            </a:r>
            <a:r>
              <a:rPr sz="1500" dirty="0">
                <a:latin typeface="Helvetica"/>
                <a:cs typeface="Helvetica"/>
              </a:rPr>
              <a:t> 	</a:t>
            </a:r>
            <a:r>
              <a:rPr sz="1500" dirty="0">
                <a:latin typeface="Geneva"/>
                <a:cs typeface="Geneva"/>
              </a:rPr>
              <a:t>Goals vs. constraints in some</a:t>
            </a:r>
            <a:r>
              <a:rPr sz="1500" spc="-100" dirty="0">
                <a:latin typeface="Geneva"/>
                <a:cs typeface="Geneva"/>
              </a:rPr>
              <a:t> </a:t>
            </a:r>
            <a:r>
              <a:rPr sz="1500" spc="5" dirty="0" smtClean="0">
                <a:latin typeface="Geneva"/>
                <a:cs typeface="Geneva"/>
              </a:rPr>
              <a:t>context</a:t>
            </a:r>
            <a:endParaRPr sz="1500" dirty="0">
              <a:latin typeface="Geneva"/>
              <a:cs typeface="Geneva"/>
            </a:endParaRPr>
          </a:p>
          <a:p>
            <a:pPr>
              <a:lnSpc>
                <a:spcPct val="100000"/>
              </a:lnSpc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tabLst>
                <a:tab pos="469265" algn="l"/>
              </a:tabLst>
            </a:pPr>
            <a:r>
              <a:rPr sz="2000" dirty="0">
                <a:latin typeface="Arial"/>
                <a:cs typeface="Arial"/>
              </a:rPr>
              <a:t>•</a:t>
            </a:r>
            <a:r>
              <a:rPr sz="2000" dirty="0">
                <a:latin typeface="Helvetica"/>
                <a:cs typeface="Helvetica"/>
              </a:rPr>
              <a:t> 	</a:t>
            </a:r>
            <a:r>
              <a:rPr sz="2050" spc="-25" dirty="0">
                <a:latin typeface="Geneva"/>
                <a:cs typeface="Geneva"/>
              </a:rPr>
              <a:t>Solution</a:t>
            </a:r>
            <a:r>
              <a:rPr sz="2050" spc="-114" dirty="0">
                <a:latin typeface="Geneva"/>
                <a:cs typeface="Geneva"/>
              </a:rPr>
              <a:t> </a:t>
            </a:r>
            <a:endParaRPr sz="2000" dirty="0">
              <a:latin typeface="Geneva"/>
              <a:cs typeface="Geneva"/>
            </a:endParaRPr>
          </a:p>
          <a:p>
            <a:pPr marL="469900">
              <a:spcBef>
                <a:spcPts val="835"/>
              </a:spcBef>
              <a:tabLst>
                <a:tab pos="755015" algn="l"/>
              </a:tabLst>
            </a:pPr>
            <a:r>
              <a:rPr sz="1500" dirty="0">
                <a:latin typeface="Arial"/>
                <a:cs typeface="Arial"/>
              </a:rPr>
              <a:t>–</a:t>
            </a:r>
            <a:r>
              <a:rPr sz="1500" dirty="0">
                <a:latin typeface="Helvetica"/>
                <a:cs typeface="Helvetica"/>
              </a:rPr>
              <a:t> 	</a:t>
            </a:r>
            <a:r>
              <a:rPr sz="1500" dirty="0">
                <a:latin typeface="Geneva"/>
                <a:cs typeface="Geneva"/>
              </a:rPr>
              <a:t>Design (template) for cooperating entities resolving the goals and</a:t>
            </a:r>
            <a:r>
              <a:rPr sz="1500" spc="-60" dirty="0">
                <a:latin typeface="Geneva"/>
                <a:cs typeface="Geneva"/>
              </a:rPr>
              <a:t> </a:t>
            </a:r>
            <a:r>
              <a:rPr sz="1500" dirty="0" smtClean="0">
                <a:latin typeface="Geneva"/>
                <a:cs typeface="Geneva"/>
              </a:rPr>
              <a:t>constraints</a:t>
            </a:r>
            <a:endParaRPr sz="1500" dirty="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39" y="541339"/>
            <a:ext cx="55753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smtClean="0"/>
              <a:t>Model-View-Cont</a:t>
            </a:r>
            <a:r>
              <a:rPr spc="-5" dirty="0" smtClean="0"/>
              <a:t>r</a:t>
            </a:r>
            <a:r>
              <a:rPr dirty="0" smtClean="0"/>
              <a:t>olle</a:t>
            </a:r>
            <a:r>
              <a:rPr spc="-5" dirty="0" smtClean="0"/>
              <a:t>r</a:t>
            </a:r>
            <a:endParaRPr spc="120" dirty="0"/>
          </a:p>
        </p:txBody>
      </p:sp>
      <p:sp>
        <p:nvSpPr>
          <p:cNvPr id="3" name="object 3"/>
          <p:cNvSpPr txBox="1"/>
          <p:nvPr/>
        </p:nvSpPr>
        <p:spPr>
          <a:xfrm>
            <a:off x="2059939" y="1588770"/>
            <a:ext cx="7633334" cy="196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69265" algn="l"/>
              </a:tabLst>
            </a:pPr>
            <a:r>
              <a:rPr sz="2000" dirty="0">
                <a:latin typeface="Arial"/>
                <a:cs typeface="Arial"/>
              </a:rPr>
              <a:t>•</a:t>
            </a:r>
            <a:r>
              <a:rPr sz="2000" dirty="0">
                <a:latin typeface="Helvetica"/>
                <a:cs typeface="Helvetica"/>
              </a:rPr>
              <a:t> 	</a:t>
            </a:r>
            <a:r>
              <a:rPr sz="2050" spc="-25" dirty="0">
                <a:latin typeface="Geneva"/>
                <a:cs typeface="Geneva"/>
              </a:rPr>
              <a:t>Architectural </a:t>
            </a:r>
            <a:r>
              <a:rPr sz="2000" dirty="0">
                <a:latin typeface="Geneva"/>
                <a:cs typeface="Geneva"/>
              </a:rPr>
              <a:t>design pattern for user interaction</a:t>
            </a:r>
            <a:r>
              <a:rPr sz="2000" spc="-75" dirty="0">
                <a:latin typeface="Geneva"/>
                <a:cs typeface="Geneva"/>
              </a:rPr>
              <a:t> </a:t>
            </a:r>
            <a:r>
              <a:rPr sz="2000" spc="5" dirty="0" smtClean="0">
                <a:latin typeface="Geneva"/>
                <a:cs typeface="Geneva"/>
              </a:rPr>
              <a:t>software</a:t>
            </a:r>
            <a:endParaRPr sz="2000" dirty="0">
              <a:latin typeface="Geneva"/>
              <a:cs typeface="Geneva"/>
            </a:endParaRPr>
          </a:p>
          <a:p>
            <a:pPr marL="12700">
              <a:spcBef>
                <a:spcPts val="1890"/>
              </a:spcBef>
              <a:tabLst>
                <a:tab pos="469265" algn="l"/>
              </a:tabLst>
            </a:pPr>
            <a:r>
              <a:rPr sz="2000" dirty="0">
                <a:latin typeface="Arial"/>
                <a:cs typeface="Arial"/>
              </a:rPr>
              <a:t>•</a:t>
            </a:r>
            <a:r>
              <a:rPr sz="2000" dirty="0">
                <a:latin typeface="Helvetica"/>
                <a:cs typeface="Helvetica"/>
              </a:rPr>
              <a:t> 	</a:t>
            </a:r>
            <a:r>
              <a:rPr sz="2000" dirty="0">
                <a:latin typeface="Geneva"/>
                <a:cs typeface="Geneva"/>
              </a:rPr>
              <a:t>Encapsulate components of interactive</a:t>
            </a:r>
            <a:r>
              <a:rPr sz="2000" spc="-45" dirty="0">
                <a:latin typeface="Geneva"/>
                <a:cs typeface="Geneva"/>
              </a:rPr>
              <a:t> </a:t>
            </a:r>
            <a:r>
              <a:rPr sz="2000" dirty="0" smtClean="0">
                <a:latin typeface="Geneva"/>
                <a:cs typeface="Geneva"/>
              </a:rPr>
              <a:t>applications</a:t>
            </a:r>
            <a:endParaRPr sz="2000" dirty="0">
              <a:latin typeface="Geneva"/>
              <a:cs typeface="Geneva"/>
            </a:endParaRPr>
          </a:p>
          <a:p>
            <a:pPr marL="12700">
              <a:spcBef>
                <a:spcPts val="1900"/>
              </a:spcBef>
            </a:pPr>
            <a:endParaRPr sz="2000" dirty="0">
              <a:latin typeface="Geneva"/>
              <a:cs typeface="Geneva"/>
            </a:endParaRPr>
          </a:p>
          <a:p>
            <a:pPr marL="12700">
              <a:spcBef>
                <a:spcPts val="1900"/>
              </a:spcBef>
            </a:pPr>
            <a:r>
              <a:rPr sz="2000" dirty="0">
                <a:latin typeface="Arial"/>
                <a:cs typeface="Arial"/>
              </a:rPr>
              <a:t>•</a:t>
            </a:r>
            <a:r>
              <a:rPr sz="2000" dirty="0">
                <a:latin typeface="Helvetica"/>
                <a:cs typeface="Helvetica"/>
              </a:rPr>
              <a:t> 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9940" y="3233421"/>
            <a:ext cx="3770629" cy="155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/>
            <a:r>
              <a:rPr sz="2000" dirty="0">
                <a:latin typeface="Geneva"/>
                <a:cs typeface="Geneva"/>
              </a:rPr>
              <a:t>Model</a:t>
            </a:r>
            <a:r>
              <a:rPr sz="2000" spc="150" dirty="0">
                <a:latin typeface="Geneva"/>
                <a:cs typeface="Geneva"/>
              </a:rPr>
              <a:t> </a:t>
            </a:r>
            <a:endParaRPr sz="2000" dirty="0">
              <a:latin typeface="Geneva"/>
              <a:cs typeface="Geneva"/>
            </a:endParaRPr>
          </a:p>
          <a:p>
            <a:pPr marL="469900">
              <a:spcBef>
                <a:spcPts val="850"/>
              </a:spcBef>
              <a:tabLst>
                <a:tab pos="755015" algn="l"/>
              </a:tabLst>
            </a:pPr>
            <a:r>
              <a:rPr sz="1500" dirty="0">
                <a:latin typeface="Arial"/>
                <a:cs typeface="Arial"/>
              </a:rPr>
              <a:t>–</a:t>
            </a:r>
            <a:r>
              <a:rPr sz="1500" dirty="0">
                <a:latin typeface="Helvetica"/>
                <a:cs typeface="Helvetica"/>
              </a:rPr>
              <a:t> 	</a:t>
            </a:r>
            <a:r>
              <a:rPr sz="1500" spc="-5" dirty="0">
                <a:latin typeface="Geneva"/>
                <a:cs typeface="Geneva"/>
              </a:rPr>
              <a:t>The </a:t>
            </a:r>
            <a:r>
              <a:rPr sz="1500" dirty="0">
                <a:latin typeface="Geneva"/>
                <a:cs typeface="Geneva"/>
              </a:rPr>
              <a:t>data</a:t>
            </a:r>
            <a:r>
              <a:rPr sz="1500" spc="-80" dirty="0">
                <a:latin typeface="Geneva"/>
                <a:cs typeface="Geneva"/>
              </a:rPr>
              <a:t> </a:t>
            </a:r>
            <a:r>
              <a:rPr sz="1500" dirty="0" smtClean="0">
                <a:latin typeface="Geneva"/>
                <a:cs typeface="Geneva"/>
              </a:rPr>
              <a:t>classes</a:t>
            </a:r>
            <a:endParaRPr sz="1500" dirty="0">
              <a:latin typeface="Geneva"/>
              <a:cs typeface="Geneva"/>
            </a:endParaRPr>
          </a:p>
          <a:p>
            <a:pPr>
              <a:spcBef>
                <a:spcPts val="50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tabLst>
                <a:tab pos="469265" algn="l"/>
                <a:tab pos="1299210" algn="l"/>
              </a:tabLst>
            </a:pPr>
            <a:r>
              <a:rPr sz="2000" dirty="0">
                <a:latin typeface="Arial"/>
                <a:cs typeface="Arial"/>
              </a:rPr>
              <a:t>•</a:t>
            </a:r>
            <a:r>
              <a:rPr sz="2000" dirty="0">
                <a:latin typeface="Helvetica"/>
                <a:cs typeface="Helvetica"/>
              </a:rPr>
              <a:t> 	</a:t>
            </a:r>
            <a:r>
              <a:rPr sz="2000" dirty="0">
                <a:latin typeface="Geneva"/>
                <a:cs typeface="Geneva"/>
              </a:rPr>
              <a:t>View	</a:t>
            </a:r>
          </a:p>
          <a:p>
            <a:pPr marL="469900">
              <a:spcBef>
                <a:spcPts val="844"/>
              </a:spcBef>
              <a:tabLst>
                <a:tab pos="755015" algn="l"/>
              </a:tabLst>
            </a:pPr>
            <a:r>
              <a:rPr sz="1500" dirty="0">
                <a:latin typeface="Arial"/>
                <a:cs typeface="Arial"/>
              </a:rPr>
              <a:t>–</a:t>
            </a:r>
            <a:r>
              <a:rPr sz="1500" dirty="0">
                <a:latin typeface="Helvetica"/>
                <a:cs typeface="Helvetica"/>
              </a:rPr>
              <a:t> 	</a:t>
            </a:r>
            <a:r>
              <a:rPr sz="1500" dirty="0">
                <a:latin typeface="Geneva"/>
                <a:cs typeface="Geneva"/>
              </a:rPr>
              <a:t>The user interface components</a:t>
            </a:r>
            <a:r>
              <a:rPr sz="1500" spc="-100" dirty="0">
                <a:latin typeface="Geneva"/>
                <a:cs typeface="Geneva"/>
              </a:rPr>
              <a:t> </a:t>
            </a:r>
            <a:endParaRPr sz="1500" dirty="0">
              <a:latin typeface="Geneva"/>
              <a:cs typeface="Genev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59939" y="5011421"/>
            <a:ext cx="3717290" cy="676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69265" algn="l"/>
              </a:tabLst>
            </a:pPr>
            <a:r>
              <a:rPr sz="2000" dirty="0">
                <a:latin typeface="Arial"/>
                <a:cs typeface="Arial"/>
              </a:rPr>
              <a:t>•</a:t>
            </a:r>
            <a:r>
              <a:rPr sz="2000" dirty="0">
                <a:latin typeface="Helvetica"/>
                <a:cs typeface="Helvetica"/>
              </a:rPr>
              <a:t> 	</a:t>
            </a:r>
            <a:r>
              <a:rPr sz="2000" dirty="0">
                <a:latin typeface="Geneva"/>
                <a:cs typeface="Geneva"/>
              </a:rPr>
              <a:t>Controller</a:t>
            </a:r>
            <a:r>
              <a:rPr sz="2000" spc="-55" dirty="0">
                <a:latin typeface="Geneva"/>
                <a:cs typeface="Geneva"/>
              </a:rPr>
              <a:t> </a:t>
            </a:r>
            <a:endParaRPr sz="2000" dirty="0">
              <a:latin typeface="Geneva"/>
              <a:cs typeface="Geneva"/>
            </a:endParaRPr>
          </a:p>
          <a:p>
            <a:pPr marL="469900">
              <a:spcBef>
                <a:spcPts val="950"/>
              </a:spcBef>
              <a:tabLst>
                <a:tab pos="755015" algn="l"/>
              </a:tabLst>
            </a:pPr>
            <a:r>
              <a:rPr sz="1500" dirty="0">
                <a:latin typeface="Arial"/>
                <a:cs typeface="Arial"/>
              </a:rPr>
              <a:t>–</a:t>
            </a:r>
            <a:r>
              <a:rPr sz="1500" dirty="0">
                <a:latin typeface="Helvetica"/>
                <a:cs typeface="Helvetica"/>
              </a:rPr>
              <a:t> 	</a:t>
            </a:r>
            <a:r>
              <a:rPr sz="1500" dirty="0">
                <a:latin typeface="Geneva"/>
                <a:cs typeface="Geneva"/>
              </a:rPr>
              <a:t>Application logic /</a:t>
            </a:r>
            <a:r>
              <a:rPr sz="1500" spc="-60" dirty="0">
                <a:latin typeface="Geneva"/>
                <a:cs typeface="Geneva"/>
              </a:rPr>
              <a:t> </a:t>
            </a:r>
            <a:r>
              <a:rPr sz="1500" dirty="0" smtClean="0">
                <a:latin typeface="Geneva"/>
                <a:cs typeface="Geneva"/>
              </a:rPr>
              <a:t>functionality</a:t>
            </a:r>
            <a:endParaRPr sz="1500" dirty="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541338"/>
            <a:ext cx="1621155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smtClean="0"/>
              <a:t>Model</a:t>
            </a:r>
            <a:endParaRPr spc="120" dirty="0"/>
          </a:p>
        </p:txBody>
      </p:sp>
      <p:sp>
        <p:nvSpPr>
          <p:cNvPr id="3" name="object 3"/>
          <p:cNvSpPr txBox="1"/>
          <p:nvPr/>
        </p:nvSpPr>
        <p:spPr>
          <a:xfrm>
            <a:off x="2059939" y="1645920"/>
            <a:ext cx="7980680" cy="3683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69265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spc="-5" dirty="0">
                <a:latin typeface="Geneva"/>
                <a:cs typeface="Geneva"/>
              </a:rPr>
              <a:t>Class(es) which capture</a:t>
            </a:r>
            <a:r>
              <a:rPr sz="3200" dirty="0">
                <a:latin typeface="Geneva"/>
                <a:cs typeface="Geneva"/>
              </a:rPr>
              <a:t> </a:t>
            </a:r>
            <a:r>
              <a:rPr sz="3200" spc="10" dirty="0" smtClean="0">
                <a:latin typeface="Geneva"/>
                <a:cs typeface="Geneva"/>
              </a:rPr>
              <a:t>data</a:t>
            </a:r>
            <a:endParaRPr sz="2800" dirty="0">
              <a:latin typeface="Geneva"/>
              <a:cs typeface="Geneva"/>
            </a:endParaRPr>
          </a:p>
          <a:p>
            <a:pPr marL="469900">
              <a:spcBef>
                <a:spcPts val="121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sz="2400" dirty="0">
                <a:latin typeface="Geneva"/>
                <a:cs typeface="Geneva"/>
              </a:rPr>
              <a:t>Persistent - stored between program</a:t>
            </a:r>
            <a:r>
              <a:rPr sz="2400" spc="-190" dirty="0">
                <a:latin typeface="Geneva"/>
                <a:cs typeface="Geneva"/>
              </a:rPr>
              <a:t> </a:t>
            </a:r>
            <a:r>
              <a:rPr sz="2400" spc="5" dirty="0" smtClean="0">
                <a:latin typeface="Geneva"/>
                <a:cs typeface="Geneva"/>
              </a:rPr>
              <a:t>executions</a:t>
            </a:r>
            <a:endParaRPr sz="2000" dirty="0">
              <a:latin typeface="Geneva"/>
              <a:cs typeface="Geneva"/>
            </a:endParaRPr>
          </a:p>
          <a:p>
            <a:pPr marL="469900">
              <a:spcBef>
                <a:spcPts val="122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sz="2400" spc="-5" dirty="0">
                <a:latin typeface="Geneva"/>
                <a:cs typeface="Geneva"/>
              </a:rPr>
              <a:t>Dynamic </a:t>
            </a:r>
            <a:r>
              <a:rPr sz="2400" dirty="0">
                <a:latin typeface="Geneva"/>
                <a:cs typeface="Geneva"/>
              </a:rPr>
              <a:t>- data required during</a:t>
            </a:r>
            <a:r>
              <a:rPr sz="2400" spc="-150" dirty="0">
                <a:latin typeface="Geneva"/>
                <a:cs typeface="Geneva"/>
              </a:rPr>
              <a:t> </a:t>
            </a:r>
            <a:r>
              <a:rPr sz="2400" spc="5" dirty="0" smtClean="0">
                <a:latin typeface="Geneva"/>
                <a:cs typeface="Geneva"/>
              </a:rPr>
              <a:t>execution</a:t>
            </a:r>
            <a:endParaRPr sz="2000" dirty="0">
              <a:latin typeface="Geneva"/>
              <a:cs typeface="Geneva"/>
            </a:endParaRPr>
          </a:p>
          <a:p>
            <a:pPr marL="12700">
              <a:spcBef>
                <a:spcPts val="2470"/>
              </a:spcBef>
              <a:tabLst>
                <a:tab pos="469265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spc="10" dirty="0" smtClean="0">
                <a:latin typeface="Geneva"/>
                <a:cs typeface="Geneva"/>
              </a:rPr>
              <a:t>Controls</a:t>
            </a:r>
            <a:endParaRPr sz="3200" dirty="0">
              <a:latin typeface="Geneva"/>
              <a:cs typeface="Geneva"/>
            </a:endParaRPr>
          </a:p>
          <a:p>
            <a:pPr marL="469900">
              <a:spcBef>
                <a:spcPts val="116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sz="2400" spc="-5" dirty="0">
                <a:latin typeface="Geneva"/>
                <a:cs typeface="Geneva"/>
              </a:rPr>
              <a:t>Persistent </a:t>
            </a:r>
            <a:r>
              <a:rPr sz="2400" dirty="0">
                <a:latin typeface="Geneva"/>
                <a:cs typeface="Geneva"/>
              </a:rPr>
              <a:t>data </a:t>
            </a:r>
            <a:r>
              <a:rPr sz="2450" i="1" spc="-850" dirty="0">
                <a:latin typeface="Arial"/>
                <a:cs typeface="Arial"/>
              </a:rPr>
              <a:t>↔</a:t>
            </a:r>
            <a:r>
              <a:rPr sz="2450" i="1" spc="105" dirty="0">
                <a:latin typeface="Arial"/>
                <a:cs typeface="Arial"/>
              </a:rPr>
              <a:t> </a:t>
            </a:r>
            <a:r>
              <a:rPr sz="2400" spc="-5" dirty="0">
                <a:latin typeface="Geneva"/>
                <a:cs typeface="Geneva"/>
              </a:rPr>
              <a:t>Dynamic</a:t>
            </a:r>
            <a:r>
              <a:rPr sz="2400" spc="-114" dirty="0">
                <a:latin typeface="Geneva"/>
                <a:cs typeface="Geneva"/>
              </a:rPr>
              <a:t> </a:t>
            </a:r>
            <a:r>
              <a:rPr sz="2400" spc="10" dirty="0" smtClean="0">
                <a:latin typeface="Geneva"/>
                <a:cs typeface="Geneva"/>
              </a:rPr>
              <a:t>data</a:t>
            </a:r>
            <a:endParaRPr sz="2000" dirty="0">
              <a:latin typeface="Geneva"/>
              <a:cs typeface="Geneva"/>
            </a:endParaRPr>
          </a:p>
          <a:p>
            <a:pPr marL="12700">
              <a:spcBef>
                <a:spcPts val="2360"/>
              </a:spcBef>
              <a:tabLst>
                <a:tab pos="469265" algn="l"/>
                <a:tab pos="1878330" algn="l"/>
                <a:tab pos="5060950" algn="l"/>
                <a:tab pos="5680075" algn="l"/>
                <a:tab pos="6466840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dirty="0">
                <a:latin typeface="Geneva"/>
                <a:cs typeface="Geneva"/>
              </a:rPr>
              <a:t>handle	</a:t>
            </a:r>
            <a:r>
              <a:rPr sz="3200" spc="-5" dirty="0">
                <a:latin typeface="Geneva"/>
                <a:cs typeface="Geneva"/>
              </a:rPr>
              <a:t>computation(s)	</a:t>
            </a:r>
            <a:r>
              <a:rPr sz="3200" dirty="0">
                <a:latin typeface="Geneva"/>
                <a:cs typeface="Geneva"/>
              </a:rPr>
              <a:t>on	the	</a:t>
            </a:r>
            <a:r>
              <a:rPr sz="3200" spc="15" dirty="0" smtClean="0">
                <a:latin typeface="Geneva"/>
                <a:cs typeface="Geneva"/>
              </a:rPr>
              <a:t>data</a:t>
            </a:r>
            <a:endParaRPr sz="2800" dirty="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39" y="541339"/>
            <a:ext cx="137287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smtClean="0"/>
              <a:t>View</a:t>
            </a:r>
            <a:endParaRPr spc="120" dirty="0"/>
          </a:p>
        </p:txBody>
      </p:sp>
      <p:sp>
        <p:nvSpPr>
          <p:cNvPr id="3" name="object 3"/>
          <p:cNvSpPr txBox="1"/>
          <p:nvPr/>
        </p:nvSpPr>
        <p:spPr>
          <a:xfrm>
            <a:off x="2059940" y="1666240"/>
            <a:ext cx="7826375" cy="1770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indent="-457200">
              <a:lnSpc>
                <a:spcPts val="3800"/>
              </a:lnSpc>
              <a:tabLst>
                <a:tab pos="469265" algn="l"/>
                <a:tab pos="1818639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spc="-5" dirty="0">
                <a:latin typeface="Geneva"/>
                <a:cs typeface="Geneva"/>
              </a:rPr>
              <a:t>Class(es) which present</a:t>
            </a:r>
            <a:r>
              <a:rPr sz="3200" spc="15" dirty="0">
                <a:latin typeface="Geneva"/>
                <a:cs typeface="Geneva"/>
              </a:rPr>
              <a:t> </a:t>
            </a:r>
            <a:r>
              <a:rPr sz="3200" dirty="0">
                <a:latin typeface="Geneva"/>
                <a:cs typeface="Geneva"/>
              </a:rPr>
              <a:t>the </a:t>
            </a:r>
            <a:r>
              <a:rPr sz="3200" spc="-5" dirty="0">
                <a:latin typeface="Geneva"/>
                <a:cs typeface="Geneva"/>
              </a:rPr>
              <a:t>interface </a:t>
            </a:r>
            <a:r>
              <a:rPr sz="3200" dirty="0">
                <a:latin typeface="Geneva"/>
                <a:cs typeface="Geneva"/>
              </a:rPr>
              <a:t> to the	</a:t>
            </a:r>
            <a:r>
              <a:rPr sz="3200" spc="15" dirty="0" smtClean="0">
                <a:latin typeface="Geneva"/>
                <a:cs typeface="Geneva"/>
              </a:rPr>
              <a:t>user</a:t>
            </a:r>
            <a:endParaRPr sz="3200" dirty="0">
              <a:latin typeface="Geneva"/>
              <a:cs typeface="Geneva"/>
            </a:endParaRPr>
          </a:p>
          <a:p>
            <a:pPr marL="12700">
              <a:spcBef>
                <a:spcPts val="2240"/>
              </a:spcBef>
              <a:tabLst>
                <a:tab pos="469265" algn="l"/>
                <a:tab pos="2307590" algn="l"/>
                <a:tab pos="3086100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spc="-5" dirty="0">
                <a:latin typeface="Geneva"/>
                <a:cs typeface="Geneva"/>
              </a:rPr>
              <a:t>Typically	</a:t>
            </a:r>
            <a:r>
              <a:rPr sz="3200" dirty="0">
                <a:latin typeface="Geneva"/>
                <a:cs typeface="Geneva"/>
              </a:rPr>
              <a:t>GUI	</a:t>
            </a:r>
            <a:r>
              <a:rPr sz="3200" spc="5" dirty="0" smtClean="0">
                <a:latin typeface="Geneva"/>
                <a:cs typeface="Geneva"/>
              </a:rPr>
              <a:t>elements</a:t>
            </a:r>
            <a:endParaRPr sz="3200" dirty="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39" y="571818"/>
            <a:ext cx="77343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634489" algn="l"/>
                <a:tab pos="3839845" algn="l"/>
                <a:tab pos="4165600" algn="l"/>
                <a:tab pos="5394960" algn="l"/>
              </a:tabLst>
            </a:pPr>
            <a:r>
              <a:rPr sz="3600" dirty="0"/>
              <a:t>Design	P</a:t>
            </a:r>
            <a:r>
              <a:rPr sz="3600" spc="-5" dirty="0"/>
              <a:t>r</a:t>
            </a:r>
            <a:r>
              <a:rPr sz="3600" dirty="0"/>
              <a:t>inciples	-	Mo</a:t>
            </a:r>
            <a:r>
              <a:rPr sz="3600" spc="-5" dirty="0"/>
              <a:t>r</a:t>
            </a:r>
            <a:r>
              <a:rPr sz="3600" dirty="0"/>
              <a:t>e	</a:t>
            </a:r>
            <a:r>
              <a:rPr sz="3600" dirty="0" smtClean="0"/>
              <a:t>Advanced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2059940" y="1645920"/>
            <a:ext cx="7806055" cy="2590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200" dirty="0">
                <a:latin typeface="Geneva"/>
                <a:cs typeface="Geneva"/>
              </a:rPr>
              <a:t>1.</a:t>
            </a:r>
            <a:r>
              <a:rPr sz="3200" dirty="0">
                <a:latin typeface="Helvetica"/>
                <a:cs typeface="Helvetica"/>
              </a:rPr>
              <a:t>  </a:t>
            </a:r>
            <a:r>
              <a:rPr sz="3200" spc="-5" dirty="0">
                <a:latin typeface="Geneva"/>
                <a:cs typeface="Geneva"/>
              </a:rPr>
              <a:t>Encapsulate </a:t>
            </a:r>
            <a:r>
              <a:rPr sz="3200" dirty="0">
                <a:latin typeface="Geneva"/>
                <a:cs typeface="Geneva"/>
              </a:rPr>
              <a:t>what</a:t>
            </a:r>
            <a:r>
              <a:rPr sz="3200" spc="-425" dirty="0">
                <a:latin typeface="Geneva"/>
                <a:cs typeface="Geneva"/>
              </a:rPr>
              <a:t> </a:t>
            </a:r>
            <a:r>
              <a:rPr sz="3200" spc="10" dirty="0" smtClean="0">
                <a:latin typeface="Geneva"/>
                <a:cs typeface="Geneva"/>
              </a:rPr>
              <a:t>varies</a:t>
            </a:r>
            <a:endParaRPr sz="3200" dirty="0">
              <a:latin typeface="Geneva"/>
              <a:cs typeface="Geneva"/>
            </a:endParaRPr>
          </a:p>
          <a:p>
            <a:pPr marL="520700" marR="1720214" indent="-508000">
              <a:lnSpc>
                <a:spcPts val="3800"/>
              </a:lnSpc>
              <a:spcBef>
                <a:spcPts val="2520"/>
              </a:spcBef>
              <a:tabLst>
                <a:tab pos="1651635" algn="l"/>
                <a:tab pos="2811145" algn="l"/>
                <a:tab pos="4815840" algn="l"/>
              </a:tabLst>
            </a:pPr>
            <a:r>
              <a:rPr sz="3200" dirty="0">
                <a:latin typeface="Geneva"/>
                <a:cs typeface="Geneva"/>
              </a:rPr>
              <a:t>2.</a:t>
            </a:r>
            <a:r>
              <a:rPr sz="3200" dirty="0">
                <a:latin typeface="Helvetica"/>
                <a:cs typeface="Helvetica"/>
              </a:rPr>
              <a:t> </a:t>
            </a:r>
            <a:r>
              <a:rPr sz="3200" spc="-390" dirty="0">
                <a:latin typeface="Helvetica"/>
                <a:cs typeface="Helvetica"/>
              </a:rPr>
              <a:t> </a:t>
            </a:r>
            <a:r>
              <a:rPr sz="3200" dirty="0">
                <a:latin typeface="Geneva"/>
                <a:cs typeface="Geneva"/>
              </a:rPr>
              <a:t>Code	to an	</a:t>
            </a:r>
            <a:r>
              <a:rPr sz="3200" spc="-5" dirty="0">
                <a:latin typeface="Geneva"/>
                <a:cs typeface="Geneva"/>
              </a:rPr>
              <a:t>Interface,	</a:t>
            </a:r>
            <a:r>
              <a:rPr sz="3200" dirty="0">
                <a:latin typeface="Geneva"/>
                <a:cs typeface="Geneva"/>
              </a:rPr>
              <a:t>not</a:t>
            </a:r>
            <a:r>
              <a:rPr sz="3200" spc="-100" dirty="0">
                <a:latin typeface="Geneva"/>
                <a:cs typeface="Geneva"/>
              </a:rPr>
              <a:t> </a:t>
            </a:r>
            <a:r>
              <a:rPr sz="3200" dirty="0">
                <a:latin typeface="Geneva"/>
                <a:cs typeface="Geneva"/>
              </a:rPr>
              <a:t>an  </a:t>
            </a:r>
            <a:r>
              <a:rPr sz="3200" spc="5" dirty="0" smtClean="0">
                <a:latin typeface="Geneva"/>
                <a:cs typeface="Geneva"/>
              </a:rPr>
              <a:t>implementation</a:t>
            </a:r>
            <a:endParaRPr sz="3200" dirty="0">
              <a:latin typeface="Geneva"/>
              <a:cs typeface="Geneva"/>
            </a:endParaRPr>
          </a:p>
          <a:p>
            <a:pPr marL="12700">
              <a:spcBef>
                <a:spcPts val="2340"/>
              </a:spcBef>
              <a:tabLst>
                <a:tab pos="4500880" algn="l"/>
                <a:tab pos="5502910" algn="l"/>
              </a:tabLst>
            </a:pPr>
            <a:r>
              <a:rPr sz="3200" dirty="0">
                <a:latin typeface="Geneva"/>
                <a:cs typeface="Geneva"/>
              </a:rPr>
              <a:t>3.</a:t>
            </a:r>
            <a:r>
              <a:rPr sz="3200" dirty="0">
                <a:latin typeface="Helvetica"/>
                <a:cs typeface="Helvetica"/>
              </a:rPr>
              <a:t> </a:t>
            </a:r>
            <a:r>
              <a:rPr sz="3200" spc="-385" dirty="0">
                <a:latin typeface="Helvetica"/>
                <a:cs typeface="Helvetica"/>
              </a:rPr>
              <a:t> </a:t>
            </a:r>
            <a:r>
              <a:rPr sz="3200" dirty="0">
                <a:latin typeface="Geneva"/>
                <a:cs typeface="Geneva"/>
              </a:rPr>
              <a:t>Favour</a:t>
            </a:r>
            <a:r>
              <a:rPr sz="3200" spc="15" dirty="0">
                <a:latin typeface="Geneva"/>
                <a:cs typeface="Geneva"/>
              </a:rPr>
              <a:t> </a:t>
            </a:r>
            <a:r>
              <a:rPr sz="3200" spc="-5" dirty="0">
                <a:latin typeface="Geneva"/>
                <a:cs typeface="Geneva"/>
              </a:rPr>
              <a:t>composition	</a:t>
            </a:r>
            <a:r>
              <a:rPr sz="3200" dirty="0">
                <a:latin typeface="Geneva"/>
                <a:cs typeface="Geneva"/>
              </a:rPr>
              <a:t>over	</a:t>
            </a:r>
            <a:r>
              <a:rPr sz="3200" spc="5" dirty="0" smtClean="0">
                <a:latin typeface="Geneva"/>
                <a:cs typeface="Geneva"/>
              </a:rPr>
              <a:t>inheritance</a:t>
            </a:r>
            <a:endParaRPr sz="3200" dirty="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39" y="541338"/>
            <a:ext cx="2586990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smtClean="0"/>
              <a:t>Cont</a:t>
            </a:r>
            <a:r>
              <a:rPr spc="-5" dirty="0" smtClean="0"/>
              <a:t>r</a:t>
            </a:r>
            <a:r>
              <a:rPr dirty="0" smtClean="0"/>
              <a:t>olle</a:t>
            </a:r>
            <a:r>
              <a:rPr spc="-5" dirty="0" smtClean="0"/>
              <a:t>r</a:t>
            </a:r>
            <a:endParaRPr spc="120" dirty="0"/>
          </a:p>
        </p:txBody>
      </p:sp>
      <p:sp>
        <p:nvSpPr>
          <p:cNvPr id="3" name="object 3"/>
          <p:cNvSpPr txBox="1"/>
          <p:nvPr/>
        </p:nvSpPr>
        <p:spPr>
          <a:xfrm>
            <a:off x="2059939" y="1645920"/>
            <a:ext cx="7684134" cy="1527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69265" algn="l"/>
                <a:tab pos="2942590" algn="l"/>
                <a:tab pos="6138545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dirty="0">
                <a:latin typeface="Geneva"/>
                <a:cs typeface="Geneva"/>
              </a:rPr>
              <a:t>Coordinates	Model and View	</a:t>
            </a:r>
            <a:r>
              <a:rPr sz="3200" dirty="0" smtClean="0">
                <a:latin typeface="Geneva"/>
                <a:cs typeface="Geneva"/>
              </a:rPr>
              <a:t>classes</a:t>
            </a:r>
            <a:endParaRPr sz="3200" dirty="0">
              <a:latin typeface="Geneva"/>
              <a:cs typeface="Geneva"/>
            </a:endParaRPr>
          </a:p>
          <a:p>
            <a:pPr marL="469900">
              <a:spcBef>
                <a:spcPts val="121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sz="2400" spc="-5" dirty="0">
                <a:latin typeface="Geneva"/>
                <a:cs typeface="Geneva"/>
              </a:rPr>
              <a:t>May change the</a:t>
            </a:r>
            <a:r>
              <a:rPr sz="2400" spc="-150" dirty="0">
                <a:latin typeface="Geneva"/>
                <a:cs typeface="Geneva"/>
              </a:rPr>
              <a:t> </a:t>
            </a:r>
            <a:r>
              <a:rPr sz="2400" spc="10" dirty="0" smtClean="0">
                <a:latin typeface="Geneva"/>
                <a:cs typeface="Geneva"/>
              </a:rPr>
              <a:t>view</a:t>
            </a:r>
            <a:endParaRPr sz="2400" dirty="0">
              <a:latin typeface="Geneva"/>
              <a:cs typeface="Geneva"/>
            </a:endParaRPr>
          </a:p>
          <a:p>
            <a:pPr marL="469900">
              <a:spcBef>
                <a:spcPts val="122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sz="2400" dirty="0">
                <a:latin typeface="Geneva"/>
                <a:cs typeface="Geneva"/>
              </a:rPr>
              <a:t>Can </a:t>
            </a:r>
            <a:r>
              <a:rPr sz="2400" spc="-5" dirty="0">
                <a:latin typeface="Geneva"/>
                <a:cs typeface="Geneva"/>
              </a:rPr>
              <a:t>modify </a:t>
            </a:r>
            <a:r>
              <a:rPr sz="2400" dirty="0">
                <a:latin typeface="Geneva"/>
                <a:cs typeface="Geneva"/>
              </a:rPr>
              <a:t>and retrieve data from the</a:t>
            </a:r>
            <a:r>
              <a:rPr sz="2400" spc="-145" dirty="0">
                <a:latin typeface="Geneva"/>
                <a:cs typeface="Geneva"/>
              </a:rPr>
              <a:t> </a:t>
            </a:r>
            <a:r>
              <a:rPr sz="2400" spc="5" dirty="0" smtClean="0">
                <a:latin typeface="Geneva"/>
                <a:cs typeface="Geneva"/>
              </a:rPr>
              <a:t>model</a:t>
            </a:r>
            <a:endParaRPr sz="2400" dirty="0">
              <a:latin typeface="Geneva"/>
              <a:cs typeface="Genev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9939" y="4274821"/>
            <a:ext cx="638683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69265" algn="l"/>
                <a:tab pos="2786380" algn="l"/>
                <a:tab pos="4853940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dirty="0">
                <a:latin typeface="Geneva"/>
                <a:cs typeface="Geneva"/>
              </a:rPr>
              <a:t>Application	logic/</a:t>
            </a:r>
            <a:r>
              <a:rPr sz="3200" spc="-55" dirty="0">
                <a:latin typeface="Geneva"/>
                <a:cs typeface="Geneva"/>
              </a:rPr>
              <a:t>f</a:t>
            </a:r>
            <a:r>
              <a:rPr sz="3200" spc="-40" dirty="0">
                <a:latin typeface="Geneva"/>
                <a:cs typeface="Geneva"/>
              </a:rPr>
              <a:t>l</a:t>
            </a:r>
            <a:r>
              <a:rPr sz="3200" dirty="0">
                <a:latin typeface="Geneva"/>
                <a:cs typeface="Geneva"/>
              </a:rPr>
              <a:t>ow	</a:t>
            </a:r>
            <a:r>
              <a:rPr sz="3200" dirty="0" smtClean="0">
                <a:latin typeface="Geneva"/>
                <a:cs typeface="Geneva"/>
              </a:rPr>
              <a:t>contro</a:t>
            </a:r>
            <a:r>
              <a:rPr sz="3200" spc="-5" dirty="0" smtClean="0">
                <a:latin typeface="Geneva"/>
                <a:cs typeface="Geneva"/>
              </a:rPr>
              <a:t>l</a:t>
            </a:r>
            <a:endParaRPr sz="3200" dirty="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39" y="541339"/>
            <a:ext cx="12954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smtClean="0"/>
              <a:t>MV</a:t>
            </a:r>
            <a:r>
              <a:rPr spc="-5" dirty="0" smtClean="0"/>
              <a:t>C</a:t>
            </a:r>
            <a:endParaRPr spc="120" dirty="0"/>
          </a:p>
        </p:txBody>
      </p:sp>
      <p:sp>
        <p:nvSpPr>
          <p:cNvPr id="3" name="object 3"/>
          <p:cNvSpPr/>
          <p:nvPr/>
        </p:nvSpPr>
        <p:spPr>
          <a:xfrm>
            <a:off x="1981200" y="1992825"/>
            <a:ext cx="8229598" cy="3740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39" y="541339"/>
            <a:ext cx="12954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smtClean="0"/>
              <a:t>MV</a:t>
            </a:r>
            <a:r>
              <a:rPr spc="-5" dirty="0" smtClean="0"/>
              <a:t>C</a:t>
            </a:r>
            <a:endParaRPr spc="120" dirty="0"/>
          </a:p>
        </p:txBody>
      </p:sp>
      <p:sp>
        <p:nvSpPr>
          <p:cNvPr id="3" name="object 3"/>
          <p:cNvSpPr/>
          <p:nvPr/>
        </p:nvSpPr>
        <p:spPr>
          <a:xfrm>
            <a:off x="1990807" y="1600200"/>
            <a:ext cx="8210387" cy="45259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541339"/>
            <a:ext cx="553021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smtClean="0"/>
              <a:t>Model-View-P</a:t>
            </a:r>
            <a:r>
              <a:rPr spc="-5" dirty="0" smtClean="0"/>
              <a:t>r</a:t>
            </a:r>
            <a:r>
              <a:rPr dirty="0" smtClean="0"/>
              <a:t>esente</a:t>
            </a:r>
            <a:r>
              <a:rPr spc="-5" dirty="0" smtClean="0"/>
              <a:t>r</a:t>
            </a:r>
            <a:endParaRPr spc="120" dirty="0"/>
          </a:p>
        </p:txBody>
      </p:sp>
      <p:sp>
        <p:nvSpPr>
          <p:cNvPr id="3" name="object 3"/>
          <p:cNvSpPr/>
          <p:nvPr/>
        </p:nvSpPr>
        <p:spPr>
          <a:xfrm>
            <a:off x="1981200" y="2341542"/>
            <a:ext cx="8229598" cy="30432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39" y="541338"/>
            <a:ext cx="2470150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smtClean="0"/>
              <a:t>Singleton</a:t>
            </a:r>
            <a:endParaRPr spc="120" dirty="0"/>
          </a:p>
        </p:txBody>
      </p:sp>
      <p:sp>
        <p:nvSpPr>
          <p:cNvPr id="3" name="object 3"/>
          <p:cNvSpPr txBox="1"/>
          <p:nvPr/>
        </p:nvSpPr>
        <p:spPr>
          <a:xfrm>
            <a:off x="2059939" y="1645921"/>
            <a:ext cx="8213090" cy="196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69265" algn="l"/>
                <a:tab pos="3966210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dirty="0">
                <a:latin typeface="Geneva"/>
                <a:cs typeface="Geneva"/>
              </a:rPr>
              <a:t>Creational design	</a:t>
            </a:r>
            <a:r>
              <a:rPr sz="3200" spc="10" dirty="0" smtClean="0">
                <a:latin typeface="Geneva"/>
                <a:cs typeface="Geneva"/>
              </a:rPr>
              <a:t>pattern</a:t>
            </a:r>
            <a:endParaRPr lang="en-US" sz="3200" dirty="0">
              <a:latin typeface="Geneva"/>
              <a:cs typeface="Geneva"/>
            </a:endParaRPr>
          </a:p>
          <a:p>
            <a:pPr marL="12700">
              <a:tabLst>
                <a:tab pos="469265" algn="l"/>
                <a:tab pos="3966210" algn="l"/>
              </a:tabLst>
            </a:pPr>
            <a:endParaRPr lang="en-US" sz="3200" dirty="0">
              <a:latin typeface="Geneva"/>
              <a:cs typeface="Geneva"/>
            </a:endParaRPr>
          </a:p>
          <a:p>
            <a:pPr marL="12700">
              <a:tabLst>
                <a:tab pos="469265" algn="l"/>
                <a:tab pos="3966210" algn="l"/>
              </a:tabLst>
            </a:pPr>
            <a:r>
              <a:rPr sz="3200" dirty="0" smtClean="0">
                <a:latin typeface="Geneva"/>
                <a:cs typeface="Geneva"/>
              </a:rPr>
              <a:t>Ensure</a:t>
            </a:r>
            <a:r>
              <a:rPr lang="en-US" sz="3200" dirty="0" smtClean="0">
                <a:latin typeface="Geneva"/>
                <a:cs typeface="Geneva"/>
              </a:rPr>
              <a:t> </a:t>
            </a:r>
            <a:r>
              <a:rPr sz="3200" dirty="0" smtClean="0">
                <a:latin typeface="Geneva"/>
                <a:cs typeface="Geneva"/>
              </a:rPr>
              <a:t>a</a:t>
            </a:r>
            <a:r>
              <a:rPr lang="en-US" sz="3200" dirty="0" smtClean="0">
                <a:latin typeface="Geneva"/>
                <a:cs typeface="Geneva"/>
              </a:rPr>
              <a:t> </a:t>
            </a:r>
            <a:r>
              <a:rPr sz="3200" dirty="0" smtClean="0">
                <a:latin typeface="Geneva"/>
                <a:cs typeface="Geneva"/>
              </a:rPr>
              <a:t>class</a:t>
            </a:r>
            <a:r>
              <a:rPr lang="en-US" sz="3200" dirty="0" smtClean="0">
                <a:latin typeface="Geneva"/>
                <a:cs typeface="Geneva"/>
              </a:rPr>
              <a:t> </a:t>
            </a:r>
            <a:r>
              <a:rPr sz="3200" dirty="0" smtClean="0">
                <a:latin typeface="Geneva"/>
                <a:cs typeface="Geneva"/>
              </a:rPr>
              <a:t>had </a:t>
            </a:r>
            <a:r>
              <a:rPr sz="3200" dirty="0">
                <a:latin typeface="Geneva"/>
                <a:cs typeface="Geneva"/>
              </a:rPr>
              <a:t>only	</a:t>
            </a:r>
            <a:r>
              <a:rPr sz="3200" dirty="0" smtClean="0">
                <a:latin typeface="Geneva"/>
                <a:cs typeface="Geneva"/>
              </a:rPr>
              <a:t>one</a:t>
            </a:r>
            <a:r>
              <a:rPr lang="en-US" sz="3200" dirty="0" smtClean="0">
                <a:latin typeface="Geneva"/>
                <a:cs typeface="Geneva"/>
              </a:rPr>
              <a:t> </a:t>
            </a:r>
            <a:r>
              <a:rPr sz="3200" dirty="0" smtClean="0">
                <a:latin typeface="Geneva"/>
                <a:cs typeface="Geneva"/>
              </a:rPr>
              <a:t>instance</a:t>
            </a:r>
            <a:r>
              <a:rPr lang="en-US" sz="3200" dirty="0" smtClean="0">
                <a:latin typeface="Geneva"/>
                <a:cs typeface="Geneva"/>
              </a:rPr>
              <a:t>, </a:t>
            </a:r>
          </a:p>
          <a:p>
            <a:pPr marL="12700">
              <a:tabLst>
                <a:tab pos="469265" algn="l"/>
                <a:tab pos="3966210" algn="l"/>
              </a:tabLst>
            </a:pPr>
            <a:r>
              <a:rPr sz="3200" dirty="0" smtClean="0">
                <a:latin typeface="Geneva"/>
                <a:cs typeface="Geneva"/>
              </a:rPr>
              <a:t>and provide</a:t>
            </a:r>
            <a:r>
              <a:rPr lang="en-US" sz="3200" dirty="0" smtClean="0">
                <a:latin typeface="Geneva"/>
                <a:cs typeface="Geneva"/>
              </a:rPr>
              <a:t> </a:t>
            </a:r>
            <a:r>
              <a:rPr sz="3200" dirty="0" smtClean="0">
                <a:latin typeface="Geneva"/>
                <a:cs typeface="Geneva"/>
              </a:rPr>
              <a:t>a</a:t>
            </a:r>
            <a:r>
              <a:rPr lang="en-US" sz="3200" dirty="0" smtClean="0">
                <a:latin typeface="Geneva"/>
                <a:cs typeface="Geneva"/>
              </a:rPr>
              <a:t> </a:t>
            </a:r>
            <a:r>
              <a:rPr sz="3200" dirty="0" smtClean="0">
                <a:latin typeface="Geneva"/>
                <a:cs typeface="Geneva"/>
              </a:rPr>
              <a:t>global </a:t>
            </a:r>
            <a:r>
              <a:rPr sz="3200" dirty="0">
                <a:latin typeface="Geneva"/>
                <a:cs typeface="Geneva"/>
              </a:rPr>
              <a:t>point </a:t>
            </a:r>
            <a:r>
              <a:rPr sz="3200" dirty="0" smtClean="0">
                <a:latin typeface="Geneva"/>
                <a:cs typeface="Geneva"/>
              </a:rPr>
              <a:t>of</a:t>
            </a:r>
            <a:r>
              <a:rPr lang="en-US" sz="3200" dirty="0" smtClean="0">
                <a:latin typeface="Geneva"/>
                <a:cs typeface="Geneva"/>
              </a:rPr>
              <a:t> </a:t>
            </a:r>
            <a:r>
              <a:rPr sz="3200" dirty="0" smtClean="0">
                <a:latin typeface="Geneva"/>
                <a:cs typeface="Geneva"/>
              </a:rPr>
              <a:t>access</a:t>
            </a:r>
            <a:r>
              <a:rPr lang="en-US" sz="3200" dirty="0" smtClean="0">
                <a:latin typeface="Geneva"/>
                <a:cs typeface="Geneva"/>
              </a:rPr>
              <a:t> </a:t>
            </a:r>
            <a:r>
              <a:rPr sz="3200" dirty="0" smtClean="0">
                <a:latin typeface="Geneva"/>
                <a:cs typeface="Geneva"/>
              </a:rPr>
              <a:t>to</a:t>
            </a:r>
            <a:r>
              <a:rPr sz="3200" spc="-95" dirty="0" smtClean="0">
                <a:latin typeface="Geneva"/>
                <a:cs typeface="Geneva"/>
              </a:rPr>
              <a:t> </a:t>
            </a:r>
            <a:r>
              <a:rPr sz="3200" spc="30" dirty="0" smtClean="0">
                <a:latin typeface="Geneva"/>
                <a:cs typeface="Geneva"/>
              </a:rPr>
              <a:t>it</a:t>
            </a:r>
            <a:endParaRPr sz="3200" dirty="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39" y="541338"/>
            <a:ext cx="2470150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 smtClean="0"/>
              <a:t>Singleton</a:t>
            </a:r>
            <a:endParaRPr spc="120" dirty="0"/>
          </a:p>
        </p:txBody>
      </p:sp>
      <p:sp>
        <p:nvSpPr>
          <p:cNvPr id="3" name="object 3"/>
          <p:cNvSpPr txBox="1"/>
          <p:nvPr/>
        </p:nvSpPr>
        <p:spPr>
          <a:xfrm>
            <a:off x="2059939" y="1645921"/>
            <a:ext cx="7349490" cy="29854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69265" algn="l"/>
                <a:tab pos="1374775" algn="l"/>
                <a:tab pos="3163570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dirty="0">
                <a:latin typeface="Geneva"/>
                <a:cs typeface="Geneva"/>
              </a:rPr>
              <a:t>One	and only	</a:t>
            </a:r>
            <a:r>
              <a:rPr sz="3200" spc="15" dirty="0">
                <a:latin typeface="Geneva"/>
                <a:cs typeface="Geneva"/>
              </a:rPr>
              <a:t>one</a:t>
            </a:r>
            <a:r>
              <a:rPr sz="3200" spc="15" dirty="0" smtClean="0">
                <a:latin typeface="Geneva"/>
                <a:cs typeface="Geneva"/>
              </a:rPr>
              <a:t>:</a:t>
            </a:r>
            <a:endParaRPr sz="3200" dirty="0">
              <a:latin typeface="Geneva"/>
              <a:cs typeface="Geneva"/>
            </a:endParaRPr>
          </a:p>
          <a:p>
            <a:pPr marL="749300" marR="5080" indent="-279400">
              <a:lnSpc>
                <a:spcPts val="2850"/>
              </a:lnSpc>
              <a:spcBef>
                <a:spcPts val="133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sz="2400" dirty="0">
                <a:latin typeface="Geneva"/>
                <a:cs typeface="Geneva"/>
              </a:rPr>
              <a:t>hard to assign ownership (another class</a:t>
            </a:r>
            <a:r>
              <a:rPr sz="2400" spc="-190" dirty="0">
                <a:latin typeface="Geneva"/>
                <a:cs typeface="Geneva"/>
              </a:rPr>
              <a:t> </a:t>
            </a:r>
            <a:r>
              <a:rPr sz="2400" dirty="0">
                <a:latin typeface="Geneva"/>
                <a:cs typeface="Geneva"/>
              </a:rPr>
              <a:t>that  should be responsible for</a:t>
            </a:r>
            <a:r>
              <a:rPr sz="2400" spc="-90" dirty="0">
                <a:latin typeface="Geneva"/>
                <a:cs typeface="Geneva"/>
              </a:rPr>
              <a:t> </a:t>
            </a:r>
            <a:r>
              <a:rPr sz="2400" spc="15" dirty="0">
                <a:latin typeface="Geneva"/>
                <a:cs typeface="Geneva"/>
              </a:rPr>
              <a:t>it</a:t>
            </a:r>
            <a:r>
              <a:rPr sz="2400" spc="15" dirty="0" smtClean="0">
                <a:latin typeface="Geneva"/>
                <a:cs typeface="Geneva"/>
              </a:rPr>
              <a:t>)</a:t>
            </a:r>
            <a:endParaRPr sz="2400" dirty="0">
              <a:latin typeface="Geneva"/>
              <a:cs typeface="Geneva"/>
            </a:endParaRPr>
          </a:p>
          <a:p>
            <a:pPr marL="469900">
              <a:spcBef>
                <a:spcPts val="118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sz="2400" dirty="0">
                <a:latin typeface="Geneva"/>
                <a:cs typeface="Geneva"/>
              </a:rPr>
              <a:t>lazy initialization is</a:t>
            </a:r>
            <a:r>
              <a:rPr sz="2400" spc="-170" dirty="0">
                <a:latin typeface="Geneva"/>
                <a:cs typeface="Geneva"/>
              </a:rPr>
              <a:t> </a:t>
            </a:r>
            <a:r>
              <a:rPr sz="2400" spc="5" dirty="0" smtClean="0">
                <a:latin typeface="Geneva"/>
                <a:cs typeface="Geneva"/>
              </a:rPr>
              <a:t>desirable</a:t>
            </a:r>
            <a:endParaRPr sz="2400" dirty="0">
              <a:latin typeface="Geneva"/>
              <a:cs typeface="Geneva"/>
            </a:endParaRPr>
          </a:p>
          <a:p>
            <a:pPr marL="469900">
              <a:spcBef>
                <a:spcPts val="122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sz="2400" dirty="0">
                <a:latin typeface="Geneva"/>
                <a:cs typeface="Geneva"/>
              </a:rPr>
              <a:t>need a global access</a:t>
            </a:r>
            <a:r>
              <a:rPr sz="2400" spc="-180" dirty="0">
                <a:latin typeface="Geneva"/>
                <a:cs typeface="Geneva"/>
              </a:rPr>
              <a:t> </a:t>
            </a:r>
            <a:r>
              <a:rPr sz="2400" spc="10" dirty="0" smtClean="0">
                <a:latin typeface="Geneva"/>
                <a:cs typeface="Geneva"/>
              </a:rPr>
              <a:t>point</a:t>
            </a:r>
            <a:endParaRPr sz="2400" dirty="0">
              <a:latin typeface="Geneva"/>
              <a:cs typeface="Geneva"/>
            </a:endParaRPr>
          </a:p>
          <a:p>
            <a:pPr marL="469900">
              <a:spcBef>
                <a:spcPts val="132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sz="2400" spc="-5" dirty="0">
                <a:latin typeface="Geneva"/>
                <a:cs typeface="Geneva"/>
              </a:rPr>
              <a:t>may </a:t>
            </a:r>
            <a:r>
              <a:rPr sz="2400" dirty="0">
                <a:latin typeface="Geneva"/>
                <a:cs typeface="Geneva"/>
              </a:rPr>
              <a:t>want to</a:t>
            </a:r>
            <a:r>
              <a:rPr sz="2400" spc="-150" dirty="0">
                <a:latin typeface="Geneva"/>
                <a:cs typeface="Geneva"/>
              </a:rPr>
              <a:t> </a:t>
            </a:r>
            <a:r>
              <a:rPr sz="2400" spc="5" dirty="0" smtClean="0">
                <a:latin typeface="Geneva"/>
                <a:cs typeface="Geneva"/>
              </a:rPr>
              <a:t>subclass</a:t>
            </a:r>
            <a:endParaRPr sz="2400" dirty="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541339"/>
            <a:ext cx="445198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456180" algn="l"/>
              </a:tabLst>
            </a:pPr>
            <a:r>
              <a:rPr dirty="0"/>
              <a:t>Singleton	</a:t>
            </a:r>
            <a:r>
              <a:rPr spc="10" dirty="0" smtClean="0"/>
              <a:t>Pattern</a:t>
            </a:r>
            <a:endParaRPr spc="10" dirty="0"/>
          </a:p>
        </p:txBody>
      </p:sp>
      <p:sp>
        <p:nvSpPr>
          <p:cNvPr id="3" name="object 3"/>
          <p:cNvSpPr/>
          <p:nvPr/>
        </p:nvSpPr>
        <p:spPr>
          <a:xfrm>
            <a:off x="1981200" y="1668627"/>
            <a:ext cx="8229598" cy="43891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39" y="541338"/>
            <a:ext cx="7283450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101725" algn="l"/>
                <a:tab pos="5060315" algn="l"/>
              </a:tabLst>
            </a:pPr>
            <a:r>
              <a:rPr dirty="0"/>
              <a:t>Key	i</a:t>
            </a:r>
            <a:r>
              <a:rPr spc="-5" dirty="0"/>
              <a:t>m</a:t>
            </a:r>
            <a:r>
              <a:rPr dirty="0"/>
              <a:t>ple</a:t>
            </a:r>
            <a:r>
              <a:rPr spc="-5" dirty="0"/>
              <a:t>m</a:t>
            </a:r>
            <a:r>
              <a:rPr dirty="0"/>
              <a:t>entation	</a:t>
            </a:r>
            <a:r>
              <a:rPr spc="-5" dirty="0" smtClean="0"/>
              <a:t>f</a:t>
            </a:r>
            <a:r>
              <a:rPr dirty="0" smtClean="0"/>
              <a:t>eatu</a:t>
            </a:r>
            <a:r>
              <a:rPr spc="-5" dirty="0" smtClean="0"/>
              <a:t>r</a:t>
            </a:r>
            <a:r>
              <a:rPr dirty="0" smtClean="0"/>
              <a:t>es</a:t>
            </a:r>
            <a:endParaRPr spc="120" dirty="0"/>
          </a:p>
        </p:txBody>
      </p:sp>
      <p:sp>
        <p:nvSpPr>
          <p:cNvPr id="3" name="object 3"/>
          <p:cNvSpPr txBox="1"/>
          <p:nvPr/>
        </p:nvSpPr>
        <p:spPr>
          <a:xfrm>
            <a:off x="2059939" y="1645921"/>
            <a:ext cx="7504430" cy="3675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69265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dirty="0">
                <a:latin typeface="Geneva"/>
                <a:cs typeface="Geneva"/>
              </a:rPr>
              <a:t>public </a:t>
            </a:r>
            <a:r>
              <a:rPr sz="3200" spc="-5" dirty="0">
                <a:latin typeface="Geneva"/>
                <a:cs typeface="Geneva"/>
              </a:rPr>
              <a:t>static </a:t>
            </a:r>
            <a:r>
              <a:rPr sz="3200" dirty="0">
                <a:latin typeface="Geneva"/>
                <a:cs typeface="Geneva"/>
              </a:rPr>
              <a:t>accessor</a:t>
            </a:r>
            <a:r>
              <a:rPr sz="3200" spc="-95" dirty="0">
                <a:latin typeface="Geneva"/>
                <a:cs typeface="Geneva"/>
              </a:rPr>
              <a:t> </a:t>
            </a:r>
            <a:r>
              <a:rPr sz="3200" spc="10" dirty="0" smtClean="0">
                <a:latin typeface="Geneva"/>
                <a:cs typeface="Geneva"/>
              </a:rPr>
              <a:t>function</a:t>
            </a:r>
            <a:endParaRPr sz="3200" dirty="0">
              <a:latin typeface="Geneva"/>
              <a:cs typeface="Geneva"/>
            </a:endParaRPr>
          </a:p>
          <a:p>
            <a:pPr marL="469900">
              <a:spcBef>
                <a:spcPts val="121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sz="2400" dirty="0">
                <a:latin typeface="Geneva"/>
                <a:cs typeface="Geneva"/>
              </a:rPr>
              <a:t>returns a reference to the</a:t>
            </a:r>
            <a:r>
              <a:rPr sz="2400" spc="-165" dirty="0">
                <a:latin typeface="Geneva"/>
                <a:cs typeface="Geneva"/>
              </a:rPr>
              <a:t> </a:t>
            </a:r>
            <a:r>
              <a:rPr sz="2400" spc="5" dirty="0" smtClean="0">
                <a:latin typeface="Geneva"/>
                <a:cs typeface="Geneva"/>
              </a:rPr>
              <a:t>instance</a:t>
            </a:r>
            <a:endParaRPr sz="2400" dirty="0">
              <a:latin typeface="Geneva"/>
              <a:cs typeface="Geneva"/>
            </a:endParaRPr>
          </a:p>
          <a:p>
            <a:pPr marL="12700">
              <a:spcBef>
                <a:spcPts val="2370"/>
              </a:spcBef>
              <a:tabLst>
                <a:tab pos="469265" algn="l"/>
                <a:tab pos="3086735" algn="l"/>
                <a:tab pos="4587240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dirty="0">
                <a:latin typeface="Geneva"/>
                <a:cs typeface="Geneva"/>
              </a:rPr>
              <a:t>protected or	private	</a:t>
            </a:r>
            <a:r>
              <a:rPr sz="3200" spc="5" dirty="0" smtClean="0">
                <a:latin typeface="Geneva"/>
                <a:cs typeface="Geneva"/>
              </a:rPr>
              <a:t>constructors</a:t>
            </a:r>
            <a:endParaRPr sz="3200" dirty="0">
              <a:latin typeface="Geneva"/>
              <a:cs typeface="Geneva"/>
            </a:endParaRPr>
          </a:p>
          <a:p>
            <a:pPr marL="469900">
              <a:spcBef>
                <a:spcPts val="131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sz="2400" spc="-5" dirty="0">
                <a:latin typeface="Geneva"/>
                <a:cs typeface="Geneva"/>
              </a:rPr>
              <a:t>will </a:t>
            </a:r>
            <a:r>
              <a:rPr sz="2400" dirty="0">
                <a:latin typeface="Geneva"/>
                <a:cs typeface="Geneva"/>
              </a:rPr>
              <a:t>be </a:t>
            </a:r>
            <a:r>
              <a:rPr sz="2400" spc="-5" dirty="0">
                <a:latin typeface="Geneva"/>
                <a:cs typeface="Geneva"/>
              </a:rPr>
              <a:t>called when </a:t>
            </a:r>
            <a:r>
              <a:rPr sz="2400" dirty="0">
                <a:latin typeface="Geneva"/>
                <a:cs typeface="Geneva"/>
              </a:rPr>
              <a:t>accessor </a:t>
            </a:r>
            <a:r>
              <a:rPr sz="2400" spc="-5" dirty="0">
                <a:latin typeface="Geneva"/>
                <a:cs typeface="Geneva"/>
              </a:rPr>
              <a:t>is </a:t>
            </a:r>
            <a:r>
              <a:rPr sz="2400" spc="-15" dirty="0">
                <a:latin typeface="Geneva"/>
                <a:cs typeface="Geneva"/>
              </a:rPr>
              <a:t>first</a:t>
            </a:r>
            <a:r>
              <a:rPr sz="2400" spc="-125" dirty="0">
                <a:latin typeface="Geneva"/>
                <a:cs typeface="Geneva"/>
              </a:rPr>
              <a:t> </a:t>
            </a:r>
            <a:r>
              <a:rPr sz="2400" spc="10" dirty="0" smtClean="0">
                <a:latin typeface="Geneva"/>
                <a:cs typeface="Geneva"/>
              </a:rPr>
              <a:t>used</a:t>
            </a:r>
            <a:endParaRPr sz="2400" dirty="0">
              <a:latin typeface="Geneva"/>
              <a:cs typeface="Geneva"/>
            </a:endParaRPr>
          </a:p>
          <a:p>
            <a:pPr marL="12700">
              <a:spcBef>
                <a:spcPts val="2370"/>
              </a:spcBef>
              <a:tabLst>
                <a:tab pos="469265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dirty="0">
                <a:latin typeface="Geneva"/>
                <a:cs typeface="Geneva"/>
              </a:rPr>
              <a:t>private </a:t>
            </a:r>
            <a:r>
              <a:rPr sz="3200" spc="-5" dirty="0">
                <a:latin typeface="Geneva"/>
                <a:cs typeface="Geneva"/>
              </a:rPr>
              <a:t>static</a:t>
            </a:r>
            <a:r>
              <a:rPr sz="3200" spc="-95" dirty="0">
                <a:latin typeface="Geneva"/>
                <a:cs typeface="Geneva"/>
              </a:rPr>
              <a:t> </a:t>
            </a:r>
            <a:r>
              <a:rPr sz="3200" spc="5" dirty="0" smtClean="0">
                <a:latin typeface="Geneva"/>
                <a:cs typeface="Geneva"/>
              </a:rPr>
              <a:t>attribute</a:t>
            </a:r>
            <a:endParaRPr sz="3200" dirty="0">
              <a:latin typeface="Geneva"/>
              <a:cs typeface="Geneva"/>
            </a:endParaRPr>
          </a:p>
          <a:p>
            <a:pPr marL="469900">
              <a:spcBef>
                <a:spcPts val="121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sz="2400" dirty="0">
                <a:latin typeface="Geneva"/>
                <a:cs typeface="Geneva"/>
              </a:rPr>
              <a:t>stores the reference to the instance (or</a:t>
            </a:r>
            <a:r>
              <a:rPr sz="2400" spc="-180" dirty="0">
                <a:latin typeface="Geneva"/>
                <a:cs typeface="Geneva"/>
              </a:rPr>
              <a:t> </a:t>
            </a:r>
            <a:r>
              <a:rPr sz="2400" spc="10" dirty="0">
                <a:latin typeface="Geneva"/>
                <a:cs typeface="Geneva"/>
              </a:rPr>
              <a:t>null</a:t>
            </a:r>
            <a:r>
              <a:rPr sz="2400" spc="10" dirty="0" smtClean="0">
                <a:latin typeface="Geneva"/>
                <a:cs typeface="Geneva"/>
              </a:rPr>
              <a:t>)</a:t>
            </a:r>
            <a:endParaRPr sz="2400" dirty="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541338"/>
            <a:ext cx="2174875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10" dirty="0" smtClean="0"/>
              <a:t>Warning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2059939" y="1645920"/>
            <a:ext cx="7875270" cy="4048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69265" algn="l"/>
                <a:tab pos="2511425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dirty="0">
                <a:latin typeface="Geneva"/>
                <a:cs typeface="Geneva"/>
              </a:rPr>
              <a:t>Not</a:t>
            </a:r>
            <a:r>
              <a:rPr sz="3200" spc="10" dirty="0">
                <a:latin typeface="Geneva"/>
                <a:cs typeface="Geneva"/>
              </a:rPr>
              <a:t> </a:t>
            </a:r>
            <a:r>
              <a:rPr sz="3200" spc="-5" dirty="0">
                <a:latin typeface="Geneva"/>
                <a:cs typeface="Geneva"/>
              </a:rPr>
              <a:t>often	</a:t>
            </a:r>
            <a:r>
              <a:rPr sz="3200" spc="10" dirty="0" smtClean="0">
                <a:latin typeface="Geneva"/>
                <a:cs typeface="Geneva"/>
              </a:rPr>
              <a:t>required</a:t>
            </a:r>
            <a:endParaRPr sz="3200" dirty="0">
              <a:latin typeface="Geneva"/>
              <a:cs typeface="Geneva"/>
            </a:endParaRPr>
          </a:p>
          <a:p>
            <a:pPr marL="749300" marR="60325" indent="-279400">
              <a:lnSpc>
                <a:spcPts val="2850"/>
              </a:lnSpc>
              <a:spcBef>
                <a:spcPts val="133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sz="2400" dirty="0">
                <a:latin typeface="Geneva"/>
                <a:cs typeface="Geneva"/>
              </a:rPr>
              <a:t>Can easily become a wrapper for all the</a:t>
            </a:r>
            <a:r>
              <a:rPr sz="2400" spc="-195" dirty="0">
                <a:latin typeface="Geneva"/>
                <a:cs typeface="Geneva"/>
              </a:rPr>
              <a:t> </a:t>
            </a:r>
            <a:r>
              <a:rPr sz="2400" dirty="0">
                <a:latin typeface="Geneva"/>
                <a:cs typeface="Geneva"/>
              </a:rPr>
              <a:t>caveats  of global</a:t>
            </a:r>
            <a:r>
              <a:rPr sz="2400" spc="-80" dirty="0">
                <a:latin typeface="Geneva"/>
                <a:cs typeface="Geneva"/>
              </a:rPr>
              <a:t> </a:t>
            </a:r>
            <a:r>
              <a:rPr sz="2400" spc="5" dirty="0" smtClean="0">
                <a:latin typeface="Geneva"/>
                <a:cs typeface="Geneva"/>
              </a:rPr>
              <a:t>variables</a:t>
            </a:r>
            <a:endParaRPr sz="2400" dirty="0">
              <a:latin typeface="Geneva"/>
              <a:cs typeface="Geneva"/>
            </a:endParaRPr>
          </a:p>
          <a:p>
            <a:pPr marL="469900">
              <a:spcBef>
                <a:spcPts val="118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sz="2400" dirty="0">
                <a:latin typeface="Geneva"/>
                <a:cs typeface="Geneva"/>
              </a:rPr>
              <a:t>Can be </a:t>
            </a:r>
            <a:r>
              <a:rPr sz="2400" spc="-10" dirty="0">
                <a:latin typeface="Geneva"/>
                <a:cs typeface="Geneva"/>
              </a:rPr>
              <a:t>difficult </a:t>
            </a:r>
            <a:r>
              <a:rPr sz="2400" dirty="0">
                <a:latin typeface="Geneva"/>
                <a:cs typeface="Geneva"/>
              </a:rPr>
              <a:t>to delete</a:t>
            </a:r>
            <a:r>
              <a:rPr sz="2400" spc="-155" dirty="0">
                <a:latin typeface="Geneva"/>
                <a:cs typeface="Geneva"/>
              </a:rPr>
              <a:t> </a:t>
            </a:r>
            <a:endParaRPr sz="2400" dirty="0">
              <a:latin typeface="Geneva"/>
              <a:cs typeface="Geneva"/>
            </a:endParaRPr>
          </a:p>
          <a:p>
            <a:pPr marL="927100">
              <a:spcBef>
                <a:spcPts val="1220"/>
              </a:spcBef>
            </a:pPr>
            <a:r>
              <a:rPr sz="2400" dirty="0">
                <a:latin typeface="Arial"/>
                <a:cs typeface="Arial"/>
              </a:rPr>
              <a:t>•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sz="2400" dirty="0">
                <a:latin typeface="Geneva"/>
                <a:cs typeface="Geneva"/>
              </a:rPr>
              <a:t>once </a:t>
            </a:r>
            <a:r>
              <a:rPr sz="2400" spc="-5" dirty="0">
                <a:latin typeface="Geneva"/>
                <a:cs typeface="Geneva"/>
              </a:rPr>
              <a:t>made, </a:t>
            </a:r>
            <a:r>
              <a:rPr sz="2400" dirty="0">
                <a:latin typeface="Geneva"/>
                <a:cs typeface="Geneva"/>
              </a:rPr>
              <a:t>will exist until</a:t>
            </a:r>
            <a:r>
              <a:rPr sz="2400" spc="-100" dirty="0">
                <a:latin typeface="Geneva"/>
                <a:cs typeface="Geneva"/>
              </a:rPr>
              <a:t> </a:t>
            </a:r>
            <a:r>
              <a:rPr sz="2400" spc="10" dirty="0" smtClean="0">
                <a:latin typeface="Geneva"/>
                <a:cs typeface="Geneva"/>
              </a:rPr>
              <a:t>exit</a:t>
            </a:r>
            <a:endParaRPr sz="2400" dirty="0">
              <a:latin typeface="Geneva"/>
              <a:cs typeface="Geneva"/>
            </a:endParaRPr>
          </a:p>
          <a:p>
            <a:pPr marL="749300" marR="5080" indent="-279400">
              <a:lnSpc>
                <a:spcPct val="99400"/>
              </a:lnSpc>
              <a:spcBef>
                <a:spcPts val="1335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sz="2400" dirty="0">
                <a:latin typeface="Geneva"/>
                <a:cs typeface="Geneva"/>
              </a:rPr>
              <a:t>When possible, opt to pass a reference to an  object resource only to entities needing </a:t>
            </a:r>
            <a:r>
              <a:rPr sz="2400" spc="-5" dirty="0">
                <a:latin typeface="Geneva"/>
                <a:cs typeface="Geneva"/>
              </a:rPr>
              <a:t>them,  </a:t>
            </a:r>
            <a:r>
              <a:rPr sz="2400" dirty="0">
                <a:latin typeface="Geneva"/>
                <a:cs typeface="Geneva"/>
              </a:rPr>
              <a:t>rather than </a:t>
            </a:r>
            <a:r>
              <a:rPr sz="2400" spc="-5" dirty="0">
                <a:latin typeface="Geneva"/>
                <a:cs typeface="Geneva"/>
              </a:rPr>
              <a:t>making </a:t>
            </a:r>
            <a:r>
              <a:rPr sz="2400" dirty="0">
                <a:latin typeface="Geneva"/>
                <a:cs typeface="Geneva"/>
              </a:rPr>
              <a:t>the object available to</a:t>
            </a:r>
            <a:r>
              <a:rPr sz="2400" spc="-60" dirty="0">
                <a:latin typeface="Geneva"/>
                <a:cs typeface="Geneva"/>
              </a:rPr>
              <a:t> </a:t>
            </a:r>
            <a:r>
              <a:rPr sz="2450" spc="-30" dirty="0">
                <a:latin typeface="Geneva"/>
                <a:cs typeface="Geneva"/>
              </a:rPr>
              <a:t>every  </a:t>
            </a:r>
            <a:r>
              <a:rPr sz="2400" spc="5" dirty="0" smtClean="0">
                <a:latin typeface="Geneva"/>
                <a:cs typeface="Geneva"/>
              </a:rPr>
              <a:t>entity</a:t>
            </a:r>
            <a:endParaRPr sz="2400" dirty="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9939" y="541338"/>
            <a:ext cx="6756400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000" dirty="0">
                <a:latin typeface="Geneva"/>
                <a:cs typeface="Geneva"/>
              </a:rPr>
              <a:t>1. </a:t>
            </a:r>
            <a:r>
              <a:rPr sz="4000" spc="-5" dirty="0">
                <a:latin typeface="Geneva"/>
                <a:cs typeface="Geneva"/>
              </a:rPr>
              <a:t>Encapsulate </a:t>
            </a:r>
            <a:r>
              <a:rPr sz="4000" dirty="0">
                <a:latin typeface="Geneva"/>
                <a:cs typeface="Geneva"/>
              </a:rPr>
              <a:t>what</a:t>
            </a:r>
            <a:r>
              <a:rPr sz="4000" spc="-50" dirty="0">
                <a:latin typeface="Geneva"/>
                <a:cs typeface="Geneva"/>
              </a:rPr>
              <a:t> </a:t>
            </a:r>
            <a:r>
              <a:rPr sz="4000" spc="15" dirty="0" smtClean="0">
                <a:latin typeface="Geneva"/>
                <a:cs typeface="Geneva"/>
              </a:rPr>
              <a:t>varies</a:t>
            </a:r>
            <a:endParaRPr sz="4000" dirty="0">
              <a:latin typeface="Geneva"/>
              <a:cs typeface="Genev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08519" y="1647200"/>
            <a:ext cx="798068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635">
              <a:lnSpc>
                <a:spcPct val="99700"/>
              </a:lnSpc>
            </a:pPr>
            <a:r>
              <a:rPr lang="en-US" sz="2800" spc="-5" dirty="0">
                <a:latin typeface="Geneva"/>
                <a:cs typeface="Geneva"/>
              </a:rPr>
              <a:t>T</a:t>
            </a:r>
            <a:r>
              <a:rPr sz="2800" spc="-5" dirty="0" smtClean="0">
                <a:latin typeface="Geneva"/>
                <a:cs typeface="Geneva"/>
              </a:rPr>
              <a:t>ake </a:t>
            </a:r>
            <a:r>
              <a:rPr sz="2800" dirty="0">
                <a:latin typeface="Geneva"/>
                <a:cs typeface="Geneva"/>
              </a:rPr>
              <a:t>parts that vary and encapsulate </a:t>
            </a:r>
            <a:r>
              <a:rPr sz="2800" spc="-5" dirty="0">
                <a:latin typeface="Geneva"/>
                <a:cs typeface="Geneva"/>
              </a:rPr>
              <a:t>them,  </a:t>
            </a:r>
            <a:r>
              <a:rPr sz="2800" dirty="0">
                <a:latin typeface="Geneva"/>
                <a:cs typeface="Geneva"/>
              </a:rPr>
              <a:t>so that later you can alter or extend</a:t>
            </a:r>
            <a:r>
              <a:rPr sz="2800" spc="-90" dirty="0">
                <a:latin typeface="Geneva"/>
                <a:cs typeface="Geneva"/>
              </a:rPr>
              <a:t> </a:t>
            </a:r>
            <a:r>
              <a:rPr sz="2800" dirty="0">
                <a:latin typeface="Geneva"/>
                <a:cs typeface="Geneva"/>
              </a:rPr>
              <a:t>the</a:t>
            </a:r>
            <a:r>
              <a:rPr sz="2800" spc="-15" dirty="0">
                <a:latin typeface="Geneva"/>
                <a:cs typeface="Geneva"/>
              </a:rPr>
              <a:t> </a:t>
            </a:r>
            <a:r>
              <a:rPr sz="2800" dirty="0">
                <a:latin typeface="Geneva"/>
                <a:cs typeface="Geneva"/>
              </a:rPr>
              <a:t>parts  that vary without </a:t>
            </a:r>
            <a:r>
              <a:rPr sz="2800" spc="-5" dirty="0">
                <a:latin typeface="Geneva"/>
                <a:cs typeface="Geneva"/>
              </a:rPr>
              <a:t>affecting </a:t>
            </a:r>
            <a:r>
              <a:rPr sz="2800" dirty="0">
                <a:latin typeface="Geneva"/>
                <a:cs typeface="Geneva"/>
              </a:rPr>
              <a:t>those that</a:t>
            </a:r>
            <a:r>
              <a:rPr sz="2800" spc="-40" dirty="0">
                <a:latin typeface="Geneva"/>
                <a:cs typeface="Geneva"/>
              </a:rPr>
              <a:t> </a:t>
            </a:r>
            <a:r>
              <a:rPr sz="2800" spc="10" dirty="0" smtClean="0">
                <a:latin typeface="Geneva"/>
                <a:cs typeface="Geneva"/>
              </a:rPr>
              <a:t>don’t</a:t>
            </a:r>
            <a:endParaRPr sz="2800" dirty="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541339"/>
            <a:ext cx="785685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897890" algn="l"/>
                <a:tab pos="2270125" algn="l"/>
                <a:tab pos="6304280" algn="l"/>
              </a:tabLst>
            </a:pPr>
            <a:r>
              <a:rPr dirty="0"/>
              <a:t>Ex.	Duck	Hunt Si</a:t>
            </a:r>
            <a:r>
              <a:rPr spc="-5" dirty="0"/>
              <a:t>m</a:t>
            </a:r>
            <a:r>
              <a:rPr dirty="0"/>
              <a:t>ulation	</a:t>
            </a:r>
            <a:r>
              <a:rPr dirty="0" smtClean="0"/>
              <a:t>Ga</a:t>
            </a:r>
            <a:r>
              <a:rPr spc="-5" dirty="0" smtClean="0"/>
              <a:t>m</a:t>
            </a:r>
            <a:r>
              <a:rPr dirty="0" smtClean="0"/>
              <a:t>e</a:t>
            </a:r>
            <a:endParaRPr spc="120" dirty="0"/>
          </a:p>
        </p:txBody>
      </p:sp>
      <p:sp>
        <p:nvSpPr>
          <p:cNvPr id="3" name="object 3"/>
          <p:cNvSpPr/>
          <p:nvPr/>
        </p:nvSpPr>
        <p:spPr>
          <a:xfrm>
            <a:off x="1981200" y="1600200"/>
            <a:ext cx="8229598" cy="45259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39" y="541339"/>
            <a:ext cx="436626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Making </a:t>
            </a:r>
            <a:r>
              <a:rPr dirty="0"/>
              <a:t>Ducks</a:t>
            </a:r>
            <a:r>
              <a:rPr spc="-105" dirty="0"/>
              <a:t> </a:t>
            </a:r>
            <a:r>
              <a:rPr spc="25" dirty="0" smtClean="0"/>
              <a:t>Fly</a:t>
            </a:r>
            <a:endParaRPr spc="25" dirty="0"/>
          </a:p>
        </p:txBody>
      </p:sp>
      <p:sp>
        <p:nvSpPr>
          <p:cNvPr id="3" name="object 3"/>
          <p:cNvSpPr/>
          <p:nvPr/>
        </p:nvSpPr>
        <p:spPr>
          <a:xfrm>
            <a:off x="2636963" y="1600200"/>
            <a:ext cx="6918072" cy="45259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39" y="541339"/>
            <a:ext cx="59182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Making </a:t>
            </a:r>
            <a:r>
              <a:rPr dirty="0"/>
              <a:t>Ducks </a:t>
            </a:r>
            <a:r>
              <a:rPr spc="-5" dirty="0"/>
              <a:t>Fly:</a:t>
            </a:r>
            <a:r>
              <a:rPr spc="-105" dirty="0"/>
              <a:t> </a:t>
            </a:r>
            <a:r>
              <a:rPr spc="15" dirty="0" smtClean="0"/>
              <a:t>Issue</a:t>
            </a:r>
            <a:endParaRPr spc="15" dirty="0"/>
          </a:p>
        </p:txBody>
      </p:sp>
      <p:sp>
        <p:nvSpPr>
          <p:cNvPr id="3" name="object 3"/>
          <p:cNvSpPr/>
          <p:nvPr/>
        </p:nvSpPr>
        <p:spPr>
          <a:xfrm>
            <a:off x="1981200" y="1600200"/>
            <a:ext cx="8229598" cy="45259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39" y="541339"/>
            <a:ext cx="59182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Making </a:t>
            </a:r>
            <a:r>
              <a:rPr dirty="0"/>
              <a:t>Ducks </a:t>
            </a:r>
            <a:r>
              <a:rPr spc="-5" dirty="0"/>
              <a:t>Fly:</a:t>
            </a:r>
            <a:r>
              <a:rPr spc="-105" dirty="0"/>
              <a:t> </a:t>
            </a:r>
            <a:r>
              <a:rPr spc="15" dirty="0" smtClean="0"/>
              <a:t>Issue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2059940" y="1666240"/>
            <a:ext cx="7987665" cy="2659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1427480" indent="-457200">
              <a:lnSpc>
                <a:spcPts val="3800"/>
              </a:lnSpc>
              <a:tabLst>
                <a:tab pos="469265" algn="l"/>
                <a:tab pos="3728085" algn="l"/>
                <a:tab pos="4345305" algn="l"/>
                <a:tab pos="5283200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dirty="0">
                <a:latin typeface="Geneva"/>
                <a:cs typeface="Geneva"/>
              </a:rPr>
              <a:t>Should all ducks	be	able	to</a:t>
            </a:r>
            <a:r>
              <a:rPr sz="3200" spc="-90" dirty="0">
                <a:latin typeface="Geneva"/>
                <a:cs typeface="Geneva"/>
              </a:rPr>
              <a:t> </a:t>
            </a:r>
            <a:r>
              <a:rPr sz="3200" spc="-25" dirty="0">
                <a:latin typeface="Geneva"/>
                <a:cs typeface="Geneva"/>
              </a:rPr>
              <a:t>fly? </a:t>
            </a:r>
            <a:r>
              <a:rPr sz="3200" dirty="0">
                <a:latin typeface="Geneva"/>
                <a:cs typeface="Geneva"/>
              </a:rPr>
              <a:t> </a:t>
            </a:r>
            <a:r>
              <a:rPr sz="3200" spc="10" dirty="0">
                <a:latin typeface="Geneva"/>
                <a:cs typeface="Geneva"/>
              </a:rPr>
              <a:t>quack</a:t>
            </a:r>
            <a:r>
              <a:rPr sz="3200" spc="10" dirty="0" smtClean="0">
                <a:latin typeface="Geneva"/>
                <a:cs typeface="Geneva"/>
              </a:rPr>
              <a:t>?</a:t>
            </a:r>
            <a:endParaRPr sz="3200" dirty="0">
              <a:latin typeface="Geneva"/>
              <a:cs typeface="Geneva"/>
            </a:endParaRPr>
          </a:p>
          <a:p>
            <a:pPr marL="12700">
              <a:spcBef>
                <a:spcPts val="2240"/>
              </a:spcBef>
              <a:tabLst>
                <a:tab pos="469265" algn="l"/>
              </a:tabLst>
            </a:pPr>
            <a:r>
              <a:rPr sz="3200" dirty="0">
                <a:latin typeface="Arial"/>
                <a:cs typeface="Arial"/>
              </a:rPr>
              <a:t>•</a:t>
            </a:r>
            <a:r>
              <a:rPr sz="3200" dirty="0">
                <a:latin typeface="Helvetica"/>
                <a:cs typeface="Helvetica"/>
              </a:rPr>
              <a:t> 	</a:t>
            </a:r>
            <a:r>
              <a:rPr sz="3200" spc="5" dirty="0">
                <a:latin typeface="Geneva"/>
                <a:cs typeface="Geneva"/>
              </a:rPr>
              <a:t>Solution</a:t>
            </a:r>
            <a:r>
              <a:rPr sz="3200" spc="5" dirty="0" smtClean="0">
                <a:latin typeface="Geneva"/>
                <a:cs typeface="Geneva"/>
              </a:rPr>
              <a:t>?</a:t>
            </a:r>
            <a:endParaRPr sz="3200" dirty="0">
              <a:latin typeface="Geneva"/>
              <a:cs typeface="Geneva"/>
            </a:endParaRPr>
          </a:p>
          <a:p>
            <a:pPr marL="749300" marR="5080" indent="-279400">
              <a:lnSpc>
                <a:spcPts val="2850"/>
              </a:lnSpc>
              <a:spcBef>
                <a:spcPts val="1430"/>
              </a:spcBef>
            </a:pPr>
            <a:r>
              <a:rPr sz="2400" dirty="0">
                <a:latin typeface="Arial"/>
                <a:cs typeface="Arial"/>
              </a:rPr>
              <a:t>–</a:t>
            </a:r>
            <a:r>
              <a:rPr sz="2400" dirty="0">
                <a:latin typeface="Helvetica"/>
                <a:cs typeface="Helvetica"/>
              </a:rPr>
              <a:t>  </a:t>
            </a:r>
            <a:r>
              <a:rPr lang="en-US" sz="2400" dirty="0" smtClean="0">
                <a:latin typeface="Helvetica"/>
                <a:cs typeface="Helvetica"/>
              </a:rPr>
              <a:t>C</a:t>
            </a:r>
            <a:r>
              <a:rPr sz="2400" dirty="0" smtClean="0">
                <a:latin typeface="Geneva"/>
                <a:cs typeface="Geneva"/>
              </a:rPr>
              <a:t>ould </a:t>
            </a:r>
            <a:r>
              <a:rPr sz="2400" dirty="0">
                <a:latin typeface="Geneva"/>
                <a:cs typeface="Geneva"/>
              </a:rPr>
              <a:t>just override the </a:t>
            </a:r>
            <a:r>
              <a:rPr sz="2400" spc="-25" dirty="0">
                <a:latin typeface="Geneva"/>
                <a:cs typeface="Geneva"/>
              </a:rPr>
              <a:t>fly </a:t>
            </a:r>
            <a:r>
              <a:rPr sz="2400" spc="-5" dirty="0">
                <a:latin typeface="Geneva"/>
                <a:cs typeface="Geneva"/>
              </a:rPr>
              <a:t>method </a:t>
            </a:r>
            <a:r>
              <a:rPr sz="2400" dirty="0">
                <a:latin typeface="Geneva"/>
                <a:cs typeface="Geneva"/>
              </a:rPr>
              <a:t>in</a:t>
            </a:r>
            <a:r>
              <a:rPr sz="2400" spc="-130" dirty="0">
                <a:latin typeface="Geneva"/>
                <a:cs typeface="Geneva"/>
              </a:rPr>
              <a:t> </a:t>
            </a:r>
            <a:r>
              <a:rPr sz="2400" dirty="0">
                <a:latin typeface="Geneva"/>
                <a:cs typeface="Geneva"/>
              </a:rPr>
              <a:t>RubberDuck  to do</a:t>
            </a:r>
            <a:r>
              <a:rPr sz="2400" spc="-70" dirty="0">
                <a:latin typeface="Geneva"/>
                <a:cs typeface="Geneva"/>
              </a:rPr>
              <a:t> </a:t>
            </a:r>
            <a:r>
              <a:rPr sz="2400" spc="5" dirty="0" smtClean="0">
                <a:latin typeface="Geneva"/>
                <a:cs typeface="Geneva"/>
              </a:rPr>
              <a:t>nothing</a:t>
            </a:r>
            <a:endParaRPr sz="2400" dirty="0">
              <a:latin typeface="Geneva"/>
              <a:cs typeface="Gene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Words>330</Words>
  <Application>Microsoft Macintosh PowerPoint</Application>
  <PresentationFormat>Widescreen</PresentationFormat>
  <Paragraphs>194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Calibri</vt:lpstr>
      <vt:lpstr>Geneva</vt:lpstr>
      <vt:lpstr>Helvetica</vt:lpstr>
      <vt:lpstr>Times New Roman</vt:lpstr>
      <vt:lpstr>Arial</vt:lpstr>
      <vt:lpstr>Office Theme</vt:lpstr>
      <vt:lpstr>Software Design</vt:lpstr>
      <vt:lpstr>PowerPoint Presentation</vt:lpstr>
      <vt:lpstr>Outline</vt:lpstr>
      <vt:lpstr>Design Principles - More Advanced</vt:lpstr>
      <vt:lpstr>PowerPoint Presentation</vt:lpstr>
      <vt:lpstr>Ex. Duck Hunt Simulation Game</vt:lpstr>
      <vt:lpstr>Making Ducks Fly</vt:lpstr>
      <vt:lpstr>Making Ducks Fly: Issue</vt:lpstr>
      <vt:lpstr>Making Ducks Fly: Issue</vt:lpstr>
      <vt:lpstr>Making Ducks Fly: Possible Solution?</vt:lpstr>
      <vt:lpstr>Making Ducks Fly</vt:lpstr>
      <vt:lpstr>Making Ducks Fly</vt:lpstr>
      <vt:lpstr>Making Ducks Fly: Solution</vt:lpstr>
      <vt:lpstr>1. Encapsulate what varies</vt:lpstr>
      <vt:lpstr>1. Encapsulate what varies</vt:lpstr>
      <vt:lpstr>1. Encapsulate what varies</vt:lpstr>
      <vt:lpstr>1. Encapsulate what varies</vt:lpstr>
      <vt:lpstr>2. Code to an interface, not an  implementation</vt:lpstr>
      <vt:lpstr>2. Code to an interface</vt:lpstr>
      <vt:lpstr>Modelling Athletes and Teams</vt:lpstr>
      <vt:lpstr>Modelling Athletes and Teams</vt:lpstr>
      <vt:lpstr>Modelling Athletes and Teams</vt:lpstr>
      <vt:lpstr>2. Code to an interface</vt:lpstr>
      <vt:lpstr>2. Code to an interface</vt:lpstr>
      <vt:lpstr>2. Code to an interface</vt:lpstr>
      <vt:lpstr>3. Favour composition over inheritence</vt:lpstr>
      <vt:lpstr>3. Favour composition</vt:lpstr>
      <vt:lpstr>Example</vt:lpstr>
      <vt:lpstr>PowerPoint Presentation</vt:lpstr>
      <vt:lpstr>PowerPoint Presentation</vt:lpstr>
      <vt:lpstr>Composition</vt:lpstr>
      <vt:lpstr>Composition</vt:lpstr>
      <vt:lpstr>Composition</vt:lpstr>
      <vt:lpstr>Aggregation</vt:lpstr>
      <vt:lpstr>Composition vs. Aggregation</vt:lpstr>
      <vt:lpstr>Design Patterns</vt:lpstr>
      <vt:lpstr>Model-View-Controller</vt:lpstr>
      <vt:lpstr>Model</vt:lpstr>
      <vt:lpstr>View</vt:lpstr>
      <vt:lpstr>Controller</vt:lpstr>
      <vt:lpstr>MVC</vt:lpstr>
      <vt:lpstr>MVC</vt:lpstr>
      <vt:lpstr>Model-View-Presenter</vt:lpstr>
      <vt:lpstr>Singleton</vt:lpstr>
      <vt:lpstr>Singleton</vt:lpstr>
      <vt:lpstr>Singleton Pattern</vt:lpstr>
      <vt:lpstr>Key implementation features</vt:lpstr>
      <vt:lpstr>Warning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Design!</dc:title>
  <cp:lastModifiedBy>Ethan Jackson</cp:lastModifiedBy>
  <cp:revision>8</cp:revision>
  <dcterms:created xsi:type="dcterms:W3CDTF">2017-01-31T12:31:07Z</dcterms:created>
  <dcterms:modified xsi:type="dcterms:W3CDTF">2017-02-01T14:12:01Z</dcterms:modified>
</cp:coreProperties>
</file>